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Lst>
  <p:notesMasterIdLst>
    <p:notesMasterId r:id="rId32"/>
  </p:notesMasterIdLst>
  <p:handoutMasterIdLst>
    <p:handoutMasterId r:id="rId33"/>
  </p:handoutMasterIdLst>
  <p:sldIdLst>
    <p:sldId id="256" r:id="rId2"/>
    <p:sldId id="261" r:id="rId3"/>
    <p:sldId id="280" r:id="rId4"/>
    <p:sldId id="295" r:id="rId5"/>
    <p:sldId id="296" r:id="rId6"/>
    <p:sldId id="292" r:id="rId7"/>
    <p:sldId id="291" r:id="rId8"/>
    <p:sldId id="293" r:id="rId9"/>
    <p:sldId id="297" r:id="rId10"/>
    <p:sldId id="281" r:id="rId11"/>
    <p:sldId id="260" r:id="rId12"/>
    <p:sldId id="279" r:id="rId13"/>
    <p:sldId id="263" r:id="rId14"/>
    <p:sldId id="264" r:id="rId15"/>
    <p:sldId id="298" r:id="rId16"/>
    <p:sldId id="267" r:id="rId17"/>
    <p:sldId id="269" r:id="rId18"/>
    <p:sldId id="288" r:id="rId19"/>
    <p:sldId id="286" r:id="rId20"/>
    <p:sldId id="258" r:id="rId21"/>
    <p:sldId id="273" r:id="rId22"/>
    <p:sldId id="274" r:id="rId23"/>
    <p:sldId id="285" r:id="rId24"/>
    <p:sldId id="284" r:id="rId25"/>
    <p:sldId id="262" r:id="rId26"/>
    <p:sldId id="275" r:id="rId27"/>
    <p:sldId id="287" r:id="rId28"/>
    <p:sldId id="289" r:id="rId29"/>
    <p:sldId id="283"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7"/>
    <p:restoredTop sz="89431"/>
  </p:normalViewPr>
  <p:slideViewPr>
    <p:cSldViewPr snapToGrid="0" snapToObjects="1">
      <p:cViewPr>
        <p:scale>
          <a:sx n="105" d="100"/>
          <a:sy n="105" d="100"/>
        </p:scale>
        <p:origin x="864" y="392"/>
      </p:cViewPr>
      <p:guideLst/>
    </p:cSldViewPr>
  </p:slideViewPr>
  <p:notesTextViewPr>
    <p:cViewPr>
      <p:scale>
        <a:sx n="20" d="100"/>
        <a:sy n="20" d="100"/>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DB42C-B2B7-A74F-991B-CD99F28E40E7}" type="datetimeFigureOut">
              <a:rPr lang="pt-BR" smtClean="0"/>
              <a:t>23/10/17</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771D54-F6F4-E440-9E48-CB239CF3CE6C}" type="slidenum">
              <a:rPr lang="pt-BR" smtClean="0"/>
              <a:t>‹n.º›</a:t>
            </a:fld>
            <a:endParaRPr lang="pt-BR"/>
          </a:p>
        </p:txBody>
      </p:sp>
    </p:spTree>
    <p:extLst>
      <p:ext uri="{BB962C8B-B14F-4D97-AF65-F5344CB8AC3E}">
        <p14:creationId xmlns:p14="http://schemas.microsoft.com/office/powerpoint/2010/main" val="507814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C135-CBC7-454B-A5DF-E6B3C95879B6}" type="datetimeFigureOut">
              <a:rPr lang="pt-BR" smtClean="0"/>
              <a:t>23/10/17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23A75-F687-FC4F-8C12-2B0000C5C8D6}" type="slidenum">
              <a:rPr lang="pt-BR" smtClean="0"/>
              <a:t>‹n.º›</a:t>
            </a:fld>
            <a:endParaRPr lang="pt-BR"/>
          </a:p>
        </p:txBody>
      </p:sp>
    </p:spTree>
    <p:extLst>
      <p:ext uri="{BB962C8B-B14F-4D97-AF65-F5344CB8AC3E}">
        <p14:creationId xmlns:p14="http://schemas.microsoft.com/office/powerpoint/2010/main" val="15290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a:t>
            </a:fld>
            <a:endParaRPr lang="pt-BR"/>
          </a:p>
        </p:txBody>
      </p:sp>
    </p:spTree>
    <p:extLst>
      <p:ext uri="{BB962C8B-B14F-4D97-AF65-F5344CB8AC3E}">
        <p14:creationId xmlns:p14="http://schemas.microsoft.com/office/powerpoint/2010/main" val="130833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18</a:t>
            </a:fld>
            <a:endParaRPr lang="pt-BR"/>
          </a:p>
        </p:txBody>
      </p:sp>
    </p:spTree>
    <p:extLst>
      <p:ext uri="{BB962C8B-B14F-4D97-AF65-F5344CB8AC3E}">
        <p14:creationId xmlns:p14="http://schemas.microsoft.com/office/powerpoint/2010/main" val="26003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24</a:t>
            </a:fld>
            <a:endParaRPr lang="pt-BR"/>
          </a:p>
        </p:txBody>
      </p:sp>
    </p:spTree>
    <p:extLst>
      <p:ext uri="{BB962C8B-B14F-4D97-AF65-F5344CB8AC3E}">
        <p14:creationId xmlns:p14="http://schemas.microsoft.com/office/powerpoint/2010/main" val="165711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pPr marL="0" indent="0" algn="just">
              <a:buNone/>
            </a:pPr>
            <a:r>
              <a:rPr lang="en-GB" sz="2000" dirty="0" smtClean="0"/>
              <a:t>Data presented in reinforce:</a:t>
            </a:r>
          </a:p>
          <a:p>
            <a:pPr marL="0" indent="0" algn="just">
              <a:buNone/>
            </a:pPr>
            <a:endParaRPr lang="en-GB" sz="2000" dirty="0" smtClean="0"/>
          </a:p>
          <a:p>
            <a:pPr algn="just">
              <a:buFont typeface="+mj-lt"/>
              <a:buAutoNum type="arabicPeriod"/>
            </a:pPr>
            <a:r>
              <a:rPr lang="en-GB" sz="2000" dirty="0" smtClean="0"/>
              <a:t> the difference between tree sizes detected in systematic surveys like state inventories (so large that exempts a statistical test) </a:t>
            </a:r>
          </a:p>
          <a:p>
            <a:pPr algn="just">
              <a:buFont typeface="+mj-lt"/>
              <a:buAutoNum type="arabicPeriod"/>
            </a:pPr>
            <a:r>
              <a:rPr lang="en-GB" sz="2000" dirty="0" smtClean="0"/>
              <a:t>the rarity of the individuals sampled in the present study, thus providing a robust argument for the ‘giant’ nomenclature. </a:t>
            </a:r>
          </a:p>
          <a:p>
            <a:pPr algn="just">
              <a:buFont typeface="+mj-lt"/>
              <a:buAutoNum type="arabicPeriod"/>
            </a:pPr>
            <a:r>
              <a:rPr lang="en-GB" sz="2000" dirty="0" smtClean="0"/>
              <a:t>the </a:t>
            </a:r>
            <a:r>
              <a:rPr lang="en-US" sz="2000" dirty="0" smtClean="0"/>
              <a:t>absence of araucaria individuals with DBH larger than 150 cm in both state inventories demonstrates the diametric distribution imbalance of forest remnants in southern Brazil. </a:t>
            </a:r>
          </a:p>
          <a:p>
            <a:pPr algn="just">
              <a:buFont typeface="+mj-lt"/>
              <a:buAutoNum type="arabicPeriod"/>
            </a:pPr>
            <a:r>
              <a:rPr lang="en-US" sz="2000" dirty="0" smtClean="0"/>
              <a:t>I only found g</a:t>
            </a:r>
            <a:r>
              <a:rPr lang="en-GB" sz="2000" dirty="0" err="1" smtClean="0"/>
              <a:t>iant</a:t>
            </a:r>
            <a:r>
              <a:rPr lang="en-GB" sz="2000" dirty="0" smtClean="0"/>
              <a:t> trees located in </a:t>
            </a:r>
            <a:r>
              <a:rPr lang="en-GB" sz="2000" b="1" dirty="0" smtClean="0"/>
              <a:t>old forests </a:t>
            </a:r>
            <a:r>
              <a:rPr lang="en-GB" sz="2000" dirty="0" smtClean="0"/>
              <a:t>with very low historical anthropic action in </a:t>
            </a:r>
            <a:r>
              <a:rPr lang="en-GB" sz="2000" dirty="0" smtClean="0">
                <a:solidFill>
                  <a:srgbClr val="FF0000"/>
                </a:solidFill>
              </a:rPr>
              <a:t>three places </a:t>
            </a:r>
            <a:r>
              <a:rPr lang="en-GB" sz="2000" dirty="0" smtClean="0"/>
              <a:t>(</a:t>
            </a:r>
            <a:r>
              <a:rPr lang="en-GB" sz="2000" dirty="0" err="1" smtClean="0"/>
              <a:t>Gateados</a:t>
            </a:r>
            <a:r>
              <a:rPr lang="en-GB" sz="2000" dirty="0" smtClean="0"/>
              <a:t>, Santo </a:t>
            </a:r>
            <a:r>
              <a:rPr lang="en-GB" sz="2000" dirty="0" err="1" smtClean="0"/>
              <a:t>Anjo</a:t>
            </a:r>
            <a:r>
              <a:rPr lang="en-GB" sz="2000" dirty="0" smtClean="0"/>
              <a:t> and </a:t>
            </a:r>
            <a:r>
              <a:rPr lang="en-GB" sz="2000" dirty="0" err="1" smtClean="0"/>
              <a:t>Fraiburgo</a:t>
            </a:r>
            <a:r>
              <a:rPr lang="en-GB" sz="2000" dirty="0" smtClean="0"/>
              <a:t>)</a:t>
            </a:r>
            <a:r>
              <a:rPr lang="en-US" sz="2000" dirty="0" smtClean="0"/>
              <a:t>. </a:t>
            </a:r>
            <a:endParaRPr lang="pt-BR" sz="2000"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25</a:t>
            </a:fld>
            <a:endParaRPr lang="pt-BR"/>
          </a:p>
        </p:txBody>
      </p:sp>
    </p:spTree>
    <p:extLst>
      <p:ext uri="{BB962C8B-B14F-4D97-AF65-F5344CB8AC3E}">
        <p14:creationId xmlns:p14="http://schemas.microsoft.com/office/powerpoint/2010/main" val="561394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26</a:t>
            </a:fld>
            <a:endParaRPr lang="pt-BR"/>
          </a:p>
        </p:txBody>
      </p:sp>
    </p:spTree>
    <p:extLst>
      <p:ext uri="{BB962C8B-B14F-4D97-AF65-F5344CB8AC3E}">
        <p14:creationId xmlns:p14="http://schemas.microsoft.com/office/powerpoint/2010/main" val="168732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Espaço Reservado para Anotaçõ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200" dirty="0" smtClean="0"/>
                  <a:t>Current </a:t>
                </a:r>
                <a:r>
                  <a:rPr lang="en-GB" sz="1200" dirty="0"/>
                  <a:t>annual increments and trend line for growth in diameter (DBH = 112 cm). </a:t>
                </a:r>
                <a:r>
                  <a:rPr lang="en-GB" sz="1200" dirty="0" smtClean="0"/>
                  <a:t>The </a:t>
                </a:r>
                <a:r>
                  <a:rPr lang="en-GB" sz="1200" dirty="0"/>
                  <a:t>solid line represents the period with observed data for the trend adjustment (196 years), </a:t>
                </a:r>
                <a:r>
                  <a:rPr lang="en-GB" sz="1200" dirty="0" smtClean="0"/>
                  <a:t>while </a:t>
                </a:r>
                <a:r>
                  <a:rPr lang="en-GB" sz="1200" dirty="0"/>
                  <a:t>the dashed line shows the projection of the trend for the next century. </a:t>
                </a:r>
                <a:r>
                  <a:rPr lang="en-GB" sz="1200" dirty="0" smtClean="0"/>
                  <a:t>The </a:t>
                </a:r>
                <a:r>
                  <a:rPr lang="en-GB" sz="1200" dirty="0"/>
                  <a:t>growth trend is given by the equation </a:t>
                </a:r>
                <a14:m>
                  <m:oMath xmlns:m="http://schemas.openxmlformats.org/officeDocument/2006/math">
                    <m:sSub>
                      <m:sSubPr>
                        <m:ctrlPr>
                          <a:rPr lang="pt-BR" sz="1200" i="1">
                            <a:latin typeface="Cambria Math" charset="0"/>
                          </a:rPr>
                        </m:ctrlPr>
                      </m:sSubPr>
                      <m:e>
                        <m:r>
                          <a:rPr lang="en-GB" sz="1200" b="1" i="1">
                            <a:latin typeface="Cambria Math" charset="0"/>
                          </a:rPr>
                          <m:t>𝑪𝑨𝑰</m:t>
                        </m:r>
                      </m:e>
                      <m:sub>
                        <m:r>
                          <a:rPr lang="en-GB" sz="1200" b="1" i="1">
                            <a:latin typeface="Cambria Math" charset="0"/>
                          </a:rPr>
                          <m:t>𝒅𝒃𝒉</m:t>
                        </m:r>
                      </m:sub>
                    </m:sSub>
                    <m:r>
                      <a:rPr lang="en-GB" sz="1200" b="1" i="1">
                        <a:latin typeface="Cambria Math" charset="0"/>
                      </a:rPr>
                      <m:t>=</m:t>
                    </m:r>
                    <m:r>
                      <a:rPr lang="en-GB" sz="1200" b="1" i="1">
                        <a:latin typeface="Cambria Math" charset="0"/>
                      </a:rPr>
                      <m:t>𝟏</m:t>
                    </m:r>
                    <m:r>
                      <a:rPr lang="en-GB" sz="1200" b="1" i="1">
                        <a:latin typeface="Cambria Math" charset="0"/>
                      </a:rPr>
                      <m:t>,</m:t>
                    </m:r>
                    <m:r>
                      <a:rPr lang="en-GB" sz="1200" b="1" i="1">
                        <a:latin typeface="Cambria Math" charset="0"/>
                      </a:rPr>
                      <m:t>𝟗𝟒𝟐</m:t>
                    </m:r>
                    <m:r>
                      <a:rPr lang="en-GB" sz="1200" b="1" i="1">
                        <a:latin typeface="Cambria Math" charset="0"/>
                      </a:rPr>
                      <m:t>−</m:t>
                    </m:r>
                    <m:r>
                      <a:rPr lang="en-GB" sz="1200" b="1" i="1">
                        <a:latin typeface="Cambria Math" charset="0"/>
                      </a:rPr>
                      <m:t>𝟎</m:t>
                    </m:r>
                    <m:r>
                      <a:rPr lang="en-GB" sz="1200" b="1" i="1">
                        <a:latin typeface="Cambria Math" charset="0"/>
                      </a:rPr>
                      <m:t>,</m:t>
                    </m:r>
                    <m:r>
                      <a:rPr lang="en-GB" sz="1200" b="1" i="1">
                        <a:latin typeface="Cambria Math" charset="0"/>
                      </a:rPr>
                      <m:t>𝟑𝟏𝟔</m:t>
                    </m:r>
                    <m:r>
                      <a:rPr lang="en-GB" sz="1200" b="1" i="1">
                        <a:latin typeface="Cambria Math" charset="0"/>
                      </a:rPr>
                      <m:t> </m:t>
                    </m:r>
                    <m:r>
                      <a:rPr lang="en-GB" sz="1200" b="1" i="1">
                        <a:latin typeface="Cambria Math" charset="0"/>
                      </a:rPr>
                      <m:t>𝒍𝒏</m:t>
                    </m:r>
                    <m:d>
                      <m:dPr>
                        <m:ctrlPr>
                          <a:rPr lang="pt-BR" sz="1200" i="1">
                            <a:latin typeface="Cambria Math" charset="0"/>
                          </a:rPr>
                        </m:ctrlPr>
                      </m:dPr>
                      <m:e>
                        <m:r>
                          <a:rPr lang="en-GB" sz="1200" b="1" i="1">
                            <a:latin typeface="Cambria Math" charset="0"/>
                          </a:rPr>
                          <m:t>𝒂𝒈𝒆</m:t>
                        </m:r>
                      </m:e>
                    </m:d>
                  </m:oMath>
                </a14:m>
                <a:r>
                  <a:rPr lang="en-GB" sz="1200" dirty="0"/>
                  <a:t>, R</a:t>
                </a:r>
                <a:r>
                  <a:rPr lang="en-GB" sz="1200" baseline="30000" dirty="0"/>
                  <a:t>2</a:t>
                </a:r>
                <a:r>
                  <a:rPr lang="en-GB" sz="1200" dirty="0"/>
                  <a:t>=0.499 e </a:t>
                </a:r>
                <a:r>
                  <a:rPr lang="en-GB" sz="1200" dirty="0" err="1"/>
                  <a:t>S</a:t>
                </a:r>
                <a:r>
                  <a:rPr lang="en-GB" sz="1200" baseline="-25000" dirty="0" err="1"/>
                  <a:t>yx</a:t>
                </a:r>
                <a:r>
                  <a:rPr lang="en-GB" sz="1200" dirty="0"/>
                  <a:t>=51.7%.</a:t>
                </a:r>
                <a:endParaRPr lang="pt-BR" sz="1200" b="1" dirty="0"/>
              </a:p>
              <a:p>
                <a:pPr algn="just"/>
                <a:endParaRPr lang="en-GB" sz="1200" kern="1200" dirty="0" smtClean="0">
                  <a:solidFill>
                    <a:schemeClr val="tx1"/>
                  </a:solidFill>
                  <a:effectLst/>
                  <a:latin typeface="+mn-lt"/>
                  <a:ea typeface="+mn-ea"/>
                  <a:cs typeface="+mn-cs"/>
                </a:endParaRPr>
              </a:p>
              <a:p>
                <a:pPr algn="just"/>
                <a:endParaRPr lang="en-GB"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In Table 1 we report that tree age estimates vary depending on the age analysed. Therefore results are fragile estimates of age for standing individuals. For example, when aging the largest tree found in the present study (Fig. 2, </a:t>
                </a:r>
                <a:r>
                  <a:rPr lang="en-GB" sz="1200" kern="1200" dirty="0" err="1" smtClean="0">
                    <a:solidFill>
                      <a:schemeClr val="tx1"/>
                    </a:solidFill>
                    <a:effectLst/>
                    <a:latin typeface="+mn-lt"/>
                    <a:ea typeface="+mn-ea"/>
                    <a:cs typeface="+mn-cs"/>
                  </a:rPr>
                  <a:t>Pinheirão</a:t>
                </a:r>
                <a:r>
                  <a:rPr lang="en-GB" sz="1200" kern="1200" dirty="0" smtClean="0">
                    <a:solidFill>
                      <a:schemeClr val="tx1"/>
                    </a:solidFill>
                    <a:effectLst/>
                    <a:latin typeface="+mn-lt"/>
                    <a:ea typeface="+mn-ea"/>
                    <a:cs typeface="+mn-cs"/>
                  </a:rPr>
                  <a:t>) with the mean annual increment in DBH at age 100 (0.823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tree would have an estimated age of 395 years. On the other hand, using the average annual increment at age 300 (0.452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same tree would be aged at 720 years, almost twice the estimate obtained by examining the 100-year mean annual increment. This proves the unreliability of this approach in dating giant araucaria trees. Thus, the araucaria with DBH of 2.40 m in </a:t>
                </a:r>
                <a:r>
                  <a:rPr lang="en-GB" sz="1200" kern="1200" dirty="0" err="1" smtClean="0">
                    <a:solidFill>
                      <a:schemeClr val="tx1"/>
                    </a:solidFill>
                    <a:effectLst/>
                    <a:latin typeface="+mn-lt"/>
                    <a:ea typeface="+mn-ea"/>
                    <a:cs typeface="+mn-cs"/>
                  </a:rPr>
                  <a:t>Canela</a:t>
                </a:r>
                <a:r>
                  <a:rPr lang="en-GB" sz="1200" kern="1200" dirty="0" smtClean="0">
                    <a:solidFill>
                      <a:schemeClr val="tx1"/>
                    </a:solidFill>
                    <a:effectLst/>
                    <a:latin typeface="+mn-lt"/>
                    <a:ea typeface="+mn-ea"/>
                    <a:cs typeface="+mn-cs"/>
                  </a:rPr>
                  <a:t> - RS, whose age was estimated between 500 and 700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should be viewed with reservation </a:t>
                </a:r>
                <a:r>
                  <a:rPr lang="en-GB" sz="1200" kern="1200" dirty="0" err="1" smtClean="0">
                    <a:solidFill>
                      <a:schemeClr val="tx1"/>
                    </a:solidFill>
                    <a:effectLst/>
                    <a:latin typeface="+mn-lt"/>
                    <a:ea typeface="+mn-ea"/>
                    <a:cs typeface="+mn-cs"/>
                  </a:rPr>
                  <a:t>Carvalho</a:t>
                </a:r>
                <a:r>
                  <a:rPr lang="en-GB" sz="1200" kern="1200" dirty="0" smtClean="0">
                    <a:solidFill>
                      <a:schemeClr val="tx1"/>
                    </a:solidFill>
                    <a:effectLst/>
                    <a:latin typeface="+mn-lt"/>
                    <a:ea typeface="+mn-ea"/>
                    <a:cs typeface="+mn-cs"/>
                  </a:rPr>
                  <a:t> (2002).</a:t>
                </a:r>
                <a:endParaRPr lang="pt-BR" sz="1200" kern="1200" dirty="0" smtClean="0">
                  <a:solidFill>
                    <a:schemeClr val="tx1"/>
                  </a:solidFill>
                  <a:effectLst/>
                  <a:latin typeface="+mn-lt"/>
                  <a:ea typeface="+mn-ea"/>
                  <a:cs typeface="+mn-cs"/>
                </a:endParaRPr>
              </a:p>
              <a:p>
                <a:pPr algn="just"/>
                <a:r>
                  <a:rPr lang="en-GB" sz="1200" b="1" kern="1200" dirty="0" smtClean="0">
                    <a:solidFill>
                      <a:schemeClr val="tx1"/>
                    </a:solidFill>
                    <a:effectLst/>
                    <a:latin typeface="+mn-lt"/>
                    <a:ea typeface="+mn-ea"/>
                    <a:cs typeface="+mn-cs"/>
                  </a:rPr>
                  <a:t>A more appropriate approach might be to consider that these trees exhibit a logical biological growth pattern—faster growth in the early years of life followed by a reduced growth rate later in life. In this case, individuals would exhibit greater diameter growth in the initial phase, with cumulative diameters expected to be greater than 50 cm in the first 50 years of life (Table 1), followed by a gradual reduction of growth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a:t>
                </a:r>
              </a:p>
              <a:p>
                <a:pPr algn="just"/>
                <a:r>
                  <a:rPr lang="en-GB" sz="1200" kern="1200" dirty="0" smtClean="0">
                    <a:solidFill>
                      <a:schemeClr val="tx1"/>
                    </a:solidFill>
                    <a:effectLst/>
                    <a:latin typeface="+mn-lt"/>
                    <a:ea typeface="+mn-ea"/>
                    <a:cs typeface="+mn-cs"/>
                  </a:rPr>
                  <a:t>Therefore, current annual increments measuring 0.167 cm in diameter in DBH are expected from age 300 onward. In other words, six years are required for the trees to increase their DBH by 1 cm. From this assumption, the three largest araucarias of this study would have estimated ages of 1450, 1100 and 950, respectively. Additionally, according to the adjusted trend, individuals of 250 cm DBH would have an expected age of approximately 1000 years.</a:t>
                </a:r>
                <a:endParaRPr lang="pt-BR"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Other research has found that the average age of adult araucarias with diameters greater than 1.50 m is between 140 and 200 years, rarely reaching 300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e Reitz R. (1966). </a:t>
                </a:r>
                <a:r>
                  <a:rPr lang="en-GB" sz="1200" kern="1200" dirty="0" err="1" smtClean="0">
                    <a:solidFill>
                      <a:schemeClr val="tx1"/>
                    </a:solidFill>
                    <a:effectLst/>
                    <a:latin typeface="+mn-lt"/>
                    <a:ea typeface="+mn-ea"/>
                    <a:cs typeface="+mn-cs"/>
                  </a:rPr>
                  <a:t>Ebling</a:t>
                </a:r>
                <a:r>
                  <a:rPr lang="en-GB" sz="1200" kern="1200" dirty="0" smtClean="0">
                    <a:solidFill>
                      <a:schemeClr val="tx1"/>
                    </a:solidFill>
                    <a:effectLst/>
                    <a:latin typeface="+mn-lt"/>
                    <a:ea typeface="+mn-ea"/>
                    <a:cs typeface="+mn-cs"/>
                  </a:rPr>
                  <a:t> et al. 2013) reported that the greater the diameter class of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trees in southern Brazil, the higher the diameter growth. Trees measuring more than 94 cm in DBH grew 0.365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which is similar to the values presented in Table 1 for trees of the same size (DBH=1.01; PAI=0.375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Still, the age at which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presents half the density observed  at early ages was estimated at 332 years, implying that much older trees might exist.</a:t>
                </a:r>
                <a:endParaRPr lang="pt-BR" sz="1200" kern="1200" dirty="0" smtClean="0">
                  <a:solidFill>
                    <a:schemeClr val="tx1"/>
                  </a:solidFill>
                  <a:effectLst/>
                  <a:latin typeface="+mn-lt"/>
                  <a:ea typeface="+mn-ea"/>
                  <a:cs typeface="+mn-cs"/>
                </a:endParaRPr>
              </a:p>
              <a:p>
                <a:endParaRPr lang="pt-BR" dirty="0"/>
              </a:p>
            </p:txBody>
          </p:sp>
        </mc:Choice>
        <mc:Fallback xmlns="">
          <p:sp>
            <p:nvSpPr>
              <p:cNvPr id="3" name="Espaço Reservado para Anotaçõ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200" dirty="0" smtClean="0"/>
                  <a:t>Current </a:t>
                </a:r>
                <a:r>
                  <a:rPr lang="en-GB" sz="1200" dirty="0"/>
                  <a:t>annual increments and trend line for growth in diameter (DBH = 112 cm). </a:t>
                </a:r>
                <a:r>
                  <a:rPr lang="en-GB" sz="1200" dirty="0" smtClean="0"/>
                  <a:t>The </a:t>
                </a:r>
                <a:r>
                  <a:rPr lang="en-GB" sz="1200" dirty="0"/>
                  <a:t>solid line represents the period with observed data for the trend adjustment (196 years), </a:t>
                </a:r>
                <a:r>
                  <a:rPr lang="en-GB" sz="1200" dirty="0" smtClean="0"/>
                  <a:t>while </a:t>
                </a:r>
                <a:r>
                  <a:rPr lang="en-GB" sz="1200" dirty="0"/>
                  <a:t>the dashed line shows the projection of the trend for the next century. </a:t>
                </a:r>
                <a:r>
                  <a:rPr lang="en-GB" sz="1200" dirty="0" smtClean="0"/>
                  <a:t>The </a:t>
                </a:r>
                <a:r>
                  <a:rPr lang="en-GB" sz="1200" dirty="0"/>
                  <a:t>growth trend is given by the equation </a:t>
                </a:r>
                <a:r>
                  <a:rPr lang="pt-BR" sz="1200" i="0">
                    <a:latin typeface="Cambria Math" charset="0"/>
                  </a:rPr>
                  <a:t>〖</a:t>
                </a:r>
                <a:r>
                  <a:rPr lang="en-GB" sz="1200" b="1" i="0">
                    <a:latin typeface="Cambria Math" charset="0"/>
                  </a:rPr>
                  <a:t>𝑪𝑨𝑰</a:t>
                </a:r>
                <a:r>
                  <a:rPr lang="pt-BR" sz="1200" b="1" i="0">
                    <a:latin typeface="Cambria Math" charset="0"/>
                  </a:rPr>
                  <a:t>〗_</a:t>
                </a:r>
                <a:r>
                  <a:rPr lang="en-GB" sz="1200" b="1" i="0">
                    <a:latin typeface="Cambria Math" charset="0"/>
                  </a:rPr>
                  <a:t>𝒅𝒃𝒉=𝟏,𝟗𝟒𝟐−𝟎,𝟑𝟏𝟔 𝒍𝒏</a:t>
                </a:r>
                <a:r>
                  <a:rPr lang="pt-BR" sz="1200" i="0">
                    <a:latin typeface="Cambria Math" charset="0"/>
                  </a:rPr>
                  <a:t>(</a:t>
                </a:r>
                <a:r>
                  <a:rPr lang="en-GB" sz="1200" b="1" i="0">
                    <a:latin typeface="Cambria Math" charset="0"/>
                  </a:rPr>
                  <a:t>𝒂𝒈𝒆)</a:t>
                </a:r>
                <a:r>
                  <a:rPr lang="en-GB" sz="1200" dirty="0"/>
                  <a:t>, R</a:t>
                </a:r>
                <a:r>
                  <a:rPr lang="en-GB" sz="1200" baseline="30000" dirty="0"/>
                  <a:t>2</a:t>
                </a:r>
                <a:r>
                  <a:rPr lang="en-GB" sz="1200" dirty="0"/>
                  <a:t>=0.499 e </a:t>
                </a:r>
                <a:r>
                  <a:rPr lang="en-GB" sz="1200" dirty="0" err="1"/>
                  <a:t>S</a:t>
                </a:r>
                <a:r>
                  <a:rPr lang="en-GB" sz="1200" baseline="-25000" dirty="0" err="1"/>
                  <a:t>yx</a:t>
                </a:r>
                <a:r>
                  <a:rPr lang="en-GB" sz="1200" dirty="0"/>
                  <a:t>=51.7%.</a:t>
                </a:r>
                <a:endParaRPr lang="pt-BR" sz="1200" b="1" dirty="0"/>
              </a:p>
              <a:p>
                <a:pPr algn="just"/>
                <a:endParaRPr lang="en-GB" sz="1200" kern="1200" dirty="0" smtClean="0">
                  <a:solidFill>
                    <a:schemeClr val="tx1"/>
                  </a:solidFill>
                  <a:effectLst/>
                  <a:latin typeface="+mn-lt"/>
                  <a:ea typeface="+mn-ea"/>
                  <a:cs typeface="+mn-cs"/>
                </a:endParaRPr>
              </a:p>
              <a:p>
                <a:pPr algn="just"/>
                <a:endParaRPr lang="en-GB"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In Table 1 we report that tree age estimates vary depending on the age analysed. Therefore results are fragile estimates of age for standing individuals. For example, when aging the largest tree found in the present study (Fig. 2, </a:t>
                </a:r>
                <a:r>
                  <a:rPr lang="en-GB" sz="1200" kern="1200" dirty="0" err="1" smtClean="0">
                    <a:solidFill>
                      <a:schemeClr val="tx1"/>
                    </a:solidFill>
                    <a:effectLst/>
                    <a:latin typeface="+mn-lt"/>
                    <a:ea typeface="+mn-ea"/>
                    <a:cs typeface="+mn-cs"/>
                  </a:rPr>
                  <a:t>Pinheirão</a:t>
                </a:r>
                <a:r>
                  <a:rPr lang="en-GB" sz="1200" kern="1200" dirty="0" smtClean="0">
                    <a:solidFill>
                      <a:schemeClr val="tx1"/>
                    </a:solidFill>
                    <a:effectLst/>
                    <a:latin typeface="+mn-lt"/>
                    <a:ea typeface="+mn-ea"/>
                    <a:cs typeface="+mn-cs"/>
                  </a:rPr>
                  <a:t>) with the mean annual increment in DBH at age 100 (0.823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tree would have an estimated age of 395 years. On the other hand, using the average annual increment at age 300 (0.452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same tree would be aged at 720 years, almost twice the estimate obtained by examining the 100-year mean annual increment. This proves the unreliability of this approach in dating giant araucaria trees. Thus, the araucaria with DBH of 2.40 m in </a:t>
                </a:r>
                <a:r>
                  <a:rPr lang="en-GB" sz="1200" kern="1200" dirty="0" err="1" smtClean="0">
                    <a:solidFill>
                      <a:schemeClr val="tx1"/>
                    </a:solidFill>
                    <a:effectLst/>
                    <a:latin typeface="+mn-lt"/>
                    <a:ea typeface="+mn-ea"/>
                    <a:cs typeface="+mn-cs"/>
                  </a:rPr>
                  <a:t>Canela</a:t>
                </a:r>
                <a:r>
                  <a:rPr lang="en-GB" sz="1200" kern="1200" dirty="0" smtClean="0">
                    <a:solidFill>
                      <a:schemeClr val="tx1"/>
                    </a:solidFill>
                    <a:effectLst/>
                    <a:latin typeface="+mn-lt"/>
                    <a:ea typeface="+mn-ea"/>
                    <a:cs typeface="+mn-cs"/>
                  </a:rPr>
                  <a:t> - RS, whose age was estimated between 500 and 700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should be viewed with reservation </a:t>
                </a:r>
                <a:r>
                  <a:rPr lang="en-GB" sz="1200" kern="1200" dirty="0" err="1" smtClean="0">
                    <a:solidFill>
                      <a:schemeClr val="tx1"/>
                    </a:solidFill>
                    <a:effectLst/>
                    <a:latin typeface="+mn-lt"/>
                    <a:ea typeface="+mn-ea"/>
                    <a:cs typeface="+mn-cs"/>
                  </a:rPr>
                  <a:t>Carvalho</a:t>
                </a:r>
                <a:r>
                  <a:rPr lang="en-GB" sz="1200" kern="1200" dirty="0" smtClean="0">
                    <a:solidFill>
                      <a:schemeClr val="tx1"/>
                    </a:solidFill>
                    <a:effectLst/>
                    <a:latin typeface="+mn-lt"/>
                    <a:ea typeface="+mn-ea"/>
                    <a:cs typeface="+mn-cs"/>
                  </a:rPr>
                  <a:t> (2002).</a:t>
                </a:r>
                <a:endParaRPr lang="pt-BR" sz="1200" kern="1200" dirty="0" smtClean="0">
                  <a:solidFill>
                    <a:schemeClr val="tx1"/>
                  </a:solidFill>
                  <a:effectLst/>
                  <a:latin typeface="+mn-lt"/>
                  <a:ea typeface="+mn-ea"/>
                  <a:cs typeface="+mn-cs"/>
                </a:endParaRPr>
              </a:p>
              <a:p>
                <a:pPr algn="just"/>
                <a:r>
                  <a:rPr lang="en-GB" sz="1200" b="1" kern="1200" dirty="0" smtClean="0">
                    <a:solidFill>
                      <a:schemeClr val="tx1"/>
                    </a:solidFill>
                    <a:effectLst/>
                    <a:latin typeface="+mn-lt"/>
                    <a:ea typeface="+mn-ea"/>
                    <a:cs typeface="+mn-cs"/>
                  </a:rPr>
                  <a:t>A more appropriate approach might be to consider that these trees exhibit a logical biological growth pattern—faster growth in the early years of life followed by a reduced growth rate later in life. In this case, individuals would exhibit greater diameter growth in the initial phase, with cumulative diameters expected to be greater than 50 cm in the first 50 years of life (Table 1), followed by a gradual reduction of growth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a:t>
                </a:r>
              </a:p>
              <a:p>
                <a:pPr algn="just"/>
                <a:r>
                  <a:rPr lang="en-GB" sz="1200" kern="1200" dirty="0" smtClean="0">
                    <a:solidFill>
                      <a:schemeClr val="tx1"/>
                    </a:solidFill>
                    <a:effectLst/>
                    <a:latin typeface="+mn-lt"/>
                    <a:ea typeface="+mn-ea"/>
                    <a:cs typeface="+mn-cs"/>
                  </a:rPr>
                  <a:t>Therefore, current annual increments measuring 0.167 cm in diameter in </a:t>
                </a:r>
                <a:r>
                  <a:rPr lang="en-GB" sz="1200" kern="1200" dirty="0" smtClean="0">
                    <a:solidFill>
                      <a:schemeClr val="tx1"/>
                    </a:solidFill>
                    <a:effectLst/>
                    <a:latin typeface="+mn-lt"/>
                    <a:ea typeface="+mn-ea"/>
                    <a:cs typeface="+mn-cs"/>
                  </a:rPr>
                  <a:t>DBH </a:t>
                </a:r>
                <a:r>
                  <a:rPr lang="en-GB" sz="1200" kern="1200" dirty="0" smtClean="0">
                    <a:solidFill>
                      <a:schemeClr val="tx1"/>
                    </a:solidFill>
                    <a:effectLst/>
                    <a:latin typeface="+mn-lt"/>
                    <a:ea typeface="+mn-ea"/>
                    <a:cs typeface="+mn-cs"/>
                  </a:rPr>
                  <a:t>are expected from age 300 onward. In other words, six years are required for the trees to increase their DBH by 1 cm. From this assumption, the three largest araucarias of this study would have estimated ages of 1450, 1100 and 950, respectively. Additionally, according to the adjusted trend, individuals of 250 cm DBH would have an expected age of approximately 1000 years.</a:t>
                </a:r>
                <a:endParaRPr lang="pt-BR"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Other research has found that the average age of adult araucarias with diameters greater than 1.50 m is between 140 and 200 years, rarely reaching 300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e Reitz R. (1966). </a:t>
                </a:r>
                <a:r>
                  <a:rPr lang="en-GB" sz="1200" kern="1200" dirty="0" err="1" smtClean="0">
                    <a:solidFill>
                      <a:schemeClr val="tx1"/>
                    </a:solidFill>
                    <a:effectLst/>
                    <a:latin typeface="+mn-lt"/>
                    <a:ea typeface="+mn-ea"/>
                    <a:cs typeface="+mn-cs"/>
                  </a:rPr>
                  <a:t>Ebling</a:t>
                </a:r>
                <a:r>
                  <a:rPr lang="en-GB" sz="1200" kern="1200" dirty="0" smtClean="0">
                    <a:solidFill>
                      <a:schemeClr val="tx1"/>
                    </a:solidFill>
                    <a:effectLst/>
                    <a:latin typeface="+mn-lt"/>
                    <a:ea typeface="+mn-ea"/>
                    <a:cs typeface="+mn-cs"/>
                  </a:rPr>
                  <a:t> et al. 2013) reported that the greater the diameter class of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trees in southern Brazil, the higher the diameter growth. Trees measuring more than 94 cm in DBH grew 0.365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which is similar to the values presented in Table 1 for trees of the same size (DBH=1.01; PAI=0.375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Still, the age at which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presents half the density observed  at early ages was estimated at 332 years, implying that much older trees might exist.</a:t>
                </a:r>
                <a:endParaRPr lang="pt-BR" sz="1200" kern="1200" dirty="0" smtClean="0">
                  <a:solidFill>
                    <a:schemeClr val="tx1"/>
                  </a:solidFill>
                  <a:effectLst/>
                  <a:latin typeface="+mn-lt"/>
                  <a:ea typeface="+mn-ea"/>
                  <a:cs typeface="+mn-cs"/>
                </a:endParaRPr>
              </a:p>
              <a:p>
                <a:endParaRPr lang="pt-BR" dirty="0"/>
              </a:p>
            </p:txBody>
          </p:sp>
        </mc:Fallback>
      </mc:AlternateContent>
      <p:sp>
        <p:nvSpPr>
          <p:cNvPr id="4" name="Espaço Reservado para Número de Slide 3"/>
          <p:cNvSpPr>
            <a:spLocks noGrp="1"/>
          </p:cNvSpPr>
          <p:nvPr>
            <p:ph type="sldNum" sz="quarter" idx="10"/>
          </p:nvPr>
        </p:nvSpPr>
        <p:spPr/>
        <p:txBody>
          <a:bodyPr/>
          <a:lstStyle/>
          <a:p>
            <a:fld id="{66123A75-F687-FC4F-8C12-2B0000C5C8D6}" type="slidenum">
              <a:rPr lang="pt-BR" smtClean="0"/>
              <a:t>27</a:t>
            </a:fld>
            <a:endParaRPr lang="pt-BR"/>
          </a:p>
        </p:txBody>
      </p:sp>
    </p:spTree>
    <p:extLst>
      <p:ext uri="{BB962C8B-B14F-4D97-AF65-F5344CB8AC3E}">
        <p14:creationId xmlns:p14="http://schemas.microsoft.com/office/powerpoint/2010/main" val="560117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pPr algn="just"/>
            <a:r>
              <a:rPr lang="en-GB" sz="1200" kern="1200" dirty="0" smtClean="0">
                <a:solidFill>
                  <a:schemeClr val="tx1"/>
                </a:solidFill>
                <a:effectLst/>
                <a:latin typeface="+mn-lt"/>
                <a:ea typeface="+mn-ea"/>
                <a:cs typeface="+mn-cs"/>
              </a:rPr>
              <a:t>The average annual increment in tree diameter evaluated in our study was 0.585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with substantial variation depending on the life stage of the tree </a:t>
            </a:r>
          </a:p>
          <a:p>
            <a:pPr algn="just"/>
            <a:endParaRPr lang="en-GB"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In Table 1 we report that tree age estimates vary depending on the age analysed. Therefore results are fragile estimates of age for standing individuals. For example, when aging the largest tree found in the present study (Fig. 2, </a:t>
            </a:r>
            <a:r>
              <a:rPr lang="en-GB" sz="1200" kern="1200" dirty="0" err="1" smtClean="0">
                <a:solidFill>
                  <a:schemeClr val="tx1"/>
                </a:solidFill>
                <a:effectLst/>
                <a:latin typeface="+mn-lt"/>
                <a:ea typeface="+mn-ea"/>
                <a:cs typeface="+mn-cs"/>
              </a:rPr>
              <a:t>Pinheirão</a:t>
            </a:r>
            <a:r>
              <a:rPr lang="en-GB" sz="1200" kern="1200" dirty="0" smtClean="0">
                <a:solidFill>
                  <a:schemeClr val="tx1"/>
                </a:solidFill>
                <a:effectLst/>
                <a:latin typeface="+mn-lt"/>
                <a:ea typeface="+mn-ea"/>
                <a:cs typeface="+mn-cs"/>
              </a:rPr>
              <a:t>) with the mean annual increment in DBH at age 100 (0.823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tree would have an estimated age of 395 years. On the other hand, using the average annual increment at age 300 (0.452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same tree would be aged at 720 years, almost twice the estimate obtained by examining the 100-year mean annual increment. This proves the unreliability of this approach in dating giant araucaria trees. Thus, the araucaria with DBH of 2.40 m in </a:t>
            </a:r>
            <a:r>
              <a:rPr lang="en-GB" sz="1200" kern="1200" dirty="0" err="1" smtClean="0">
                <a:solidFill>
                  <a:schemeClr val="tx1"/>
                </a:solidFill>
                <a:effectLst/>
                <a:latin typeface="+mn-lt"/>
                <a:ea typeface="+mn-ea"/>
                <a:cs typeface="+mn-cs"/>
              </a:rPr>
              <a:t>Canela</a:t>
            </a:r>
            <a:r>
              <a:rPr lang="en-GB" sz="1200" kern="1200" dirty="0" smtClean="0">
                <a:solidFill>
                  <a:schemeClr val="tx1"/>
                </a:solidFill>
                <a:effectLst/>
                <a:latin typeface="+mn-lt"/>
                <a:ea typeface="+mn-ea"/>
                <a:cs typeface="+mn-cs"/>
              </a:rPr>
              <a:t> - RS, whose age was estimated between 500 and 700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should be viewed with reservation </a:t>
            </a:r>
            <a:r>
              <a:rPr lang="en-GB" sz="1200" kern="1200" dirty="0" err="1" smtClean="0">
                <a:solidFill>
                  <a:schemeClr val="tx1"/>
                </a:solidFill>
                <a:effectLst/>
                <a:latin typeface="+mn-lt"/>
                <a:ea typeface="+mn-ea"/>
                <a:cs typeface="+mn-cs"/>
              </a:rPr>
              <a:t>Carvalho</a:t>
            </a:r>
            <a:r>
              <a:rPr lang="en-GB" sz="1200" kern="1200" dirty="0" smtClean="0">
                <a:solidFill>
                  <a:schemeClr val="tx1"/>
                </a:solidFill>
                <a:effectLst/>
                <a:latin typeface="+mn-lt"/>
                <a:ea typeface="+mn-ea"/>
                <a:cs typeface="+mn-cs"/>
              </a:rPr>
              <a:t> (2002).</a:t>
            </a:r>
            <a:endParaRPr lang="pt-BR" sz="1200" kern="1200" dirty="0" smtClean="0">
              <a:solidFill>
                <a:schemeClr val="tx1"/>
              </a:solidFill>
              <a:effectLst/>
              <a:latin typeface="+mn-lt"/>
              <a:ea typeface="+mn-ea"/>
              <a:cs typeface="+mn-cs"/>
            </a:endParaRPr>
          </a:p>
          <a:p>
            <a:pPr algn="just"/>
            <a:r>
              <a:rPr lang="en-GB" sz="1200" b="1" kern="1200" dirty="0" smtClean="0">
                <a:solidFill>
                  <a:schemeClr val="tx1"/>
                </a:solidFill>
                <a:effectLst/>
                <a:latin typeface="+mn-lt"/>
                <a:ea typeface="+mn-ea"/>
                <a:cs typeface="+mn-cs"/>
              </a:rPr>
              <a:t>A more appropriate approach might be to consider that these trees exhibit a logical biological growth pattern—faster growth in the early years of life followed by a reduced growth rate later in life. In this case, individuals would exhibit greater diameter growth in the initial phase, with cumulative diameters expected to be greater than 50 cm in the first 50 years of life (Table 1), followed by a gradual reduction of growth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a:t>
            </a:r>
          </a:p>
          <a:p>
            <a:pPr algn="just"/>
            <a:r>
              <a:rPr lang="en-GB" sz="1200" kern="1200" dirty="0" smtClean="0">
                <a:solidFill>
                  <a:schemeClr val="tx1"/>
                </a:solidFill>
                <a:effectLst/>
                <a:latin typeface="+mn-lt"/>
                <a:ea typeface="+mn-ea"/>
                <a:cs typeface="+mn-cs"/>
              </a:rPr>
              <a:t>Therefore, current annual increments measuring 0.167 cm in diameter in DAP are expected from age 300 onward. In other words, six years are required for the trees to increase their DBH by 1 cm. From this assumption, the three largest araucarias of this study would have estimated ages of 1450, 1100 and 950, respectively. Additionally, according to the adjusted trend, individuals of 250 cm DBH would have an expected age of approximately 1000 years.</a:t>
            </a:r>
            <a:endParaRPr lang="pt-BR" sz="1200" kern="1200" dirty="0" smtClean="0">
              <a:solidFill>
                <a:schemeClr val="tx1"/>
              </a:solidFill>
              <a:effectLst/>
              <a:latin typeface="+mn-lt"/>
              <a:ea typeface="+mn-ea"/>
              <a:cs typeface="+mn-cs"/>
            </a:endParaRPr>
          </a:p>
          <a:p>
            <a:pPr algn="just"/>
            <a:r>
              <a:rPr lang="en-GB" sz="1200" kern="1200" dirty="0" smtClean="0">
                <a:solidFill>
                  <a:schemeClr val="tx1"/>
                </a:solidFill>
                <a:effectLst/>
                <a:latin typeface="+mn-lt"/>
                <a:ea typeface="+mn-ea"/>
                <a:cs typeface="+mn-cs"/>
              </a:rPr>
              <a:t>Other research has found that the average age of adult araucarias with diameters greater than 1.50 m is between 140 and 200 years, rarely reaching 300 years </a:t>
            </a:r>
            <a:r>
              <a:rPr lang="en-GB" sz="1200" kern="1200" dirty="0" err="1" smtClean="0">
                <a:solidFill>
                  <a:schemeClr val="tx1"/>
                </a:solidFill>
                <a:effectLst/>
                <a:latin typeface="+mn-lt"/>
                <a:ea typeface="+mn-ea"/>
                <a:cs typeface="+mn-cs"/>
              </a:rPr>
              <a:t>Backes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Nilson</a:t>
            </a:r>
            <a:r>
              <a:rPr lang="en-GB" sz="1200" kern="1200" dirty="0" smtClean="0">
                <a:solidFill>
                  <a:schemeClr val="tx1"/>
                </a:solidFill>
                <a:effectLst/>
                <a:latin typeface="+mn-lt"/>
                <a:ea typeface="+mn-ea"/>
                <a:cs typeface="+mn-cs"/>
              </a:rPr>
              <a:t> (1983 e Reitz R. (1966). </a:t>
            </a:r>
            <a:r>
              <a:rPr lang="en-GB" sz="1200" kern="1200" dirty="0" err="1" smtClean="0">
                <a:solidFill>
                  <a:schemeClr val="tx1"/>
                </a:solidFill>
                <a:effectLst/>
                <a:latin typeface="+mn-lt"/>
                <a:ea typeface="+mn-ea"/>
                <a:cs typeface="+mn-cs"/>
              </a:rPr>
              <a:t>Ebling</a:t>
            </a:r>
            <a:r>
              <a:rPr lang="en-GB" sz="1200" kern="1200" dirty="0" smtClean="0">
                <a:solidFill>
                  <a:schemeClr val="tx1"/>
                </a:solidFill>
                <a:effectLst/>
                <a:latin typeface="+mn-lt"/>
                <a:ea typeface="+mn-ea"/>
                <a:cs typeface="+mn-cs"/>
              </a:rPr>
              <a:t> et al. 2013) reported that the greater the diameter class of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trees in southern Brazil, the higher the diameter growth. Trees measuring more than 94 cm in DBH grew 0.365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which is similar to the values presented in Table 1 for trees of the same size (DBH=1.01; PAI=0.375 cm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Still, the age at which </a:t>
            </a:r>
            <a:r>
              <a:rPr lang="en-GB" sz="1200" i="1" kern="1200" dirty="0" smtClean="0">
                <a:solidFill>
                  <a:schemeClr val="tx1"/>
                </a:solidFill>
                <a:effectLst/>
                <a:latin typeface="+mn-lt"/>
                <a:ea typeface="+mn-ea"/>
                <a:cs typeface="+mn-cs"/>
              </a:rPr>
              <a:t>A. </a:t>
            </a:r>
            <a:r>
              <a:rPr lang="en-GB" sz="1200" i="1" kern="1200" dirty="0" err="1" smtClean="0">
                <a:solidFill>
                  <a:schemeClr val="tx1"/>
                </a:solidFill>
                <a:effectLst/>
                <a:latin typeface="+mn-lt"/>
                <a:ea typeface="+mn-ea"/>
                <a:cs typeface="+mn-cs"/>
              </a:rPr>
              <a:t>angustifolia</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presents half the density observed  at early ages was estimated at 332 years, implying that much older trees might exist.</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28</a:t>
            </a:fld>
            <a:endParaRPr lang="pt-BR"/>
          </a:p>
        </p:txBody>
      </p:sp>
    </p:spTree>
    <p:extLst>
      <p:ext uri="{BB962C8B-B14F-4D97-AF65-F5344CB8AC3E}">
        <p14:creationId xmlns:p14="http://schemas.microsoft.com/office/powerpoint/2010/main" val="1638668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29</a:t>
            </a:fld>
            <a:endParaRPr lang="pt-BR"/>
          </a:p>
        </p:txBody>
      </p:sp>
    </p:spTree>
    <p:extLst>
      <p:ext uri="{BB962C8B-B14F-4D97-AF65-F5344CB8AC3E}">
        <p14:creationId xmlns:p14="http://schemas.microsoft.com/office/powerpoint/2010/main" val="772131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30</a:t>
            </a:fld>
            <a:endParaRPr lang="pt-BR"/>
          </a:p>
        </p:txBody>
      </p:sp>
    </p:spTree>
    <p:extLst>
      <p:ext uri="{BB962C8B-B14F-4D97-AF65-F5344CB8AC3E}">
        <p14:creationId xmlns:p14="http://schemas.microsoft.com/office/powerpoint/2010/main" val="147685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en-US" sz="1200" dirty="0" smtClean="0">
                <a:solidFill>
                  <a:schemeClr val="tx1"/>
                </a:solidFill>
              </a:rPr>
              <a:t>which attract more than two million visitors a year in Sequoia and King Canyon National Parks</a:t>
            </a:r>
            <a:r>
              <a:rPr lang="en-US" sz="1200" i="1" dirty="0" smtClean="0">
                <a:solidFill>
                  <a:schemeClr val="tx1"/>
                </a:solidFill>
              </a:rPr>
              <a:t> </a:t>
            </a:r>
            <a:r>
              <a:rPr lang="en-US" sz="1200" dirty="0" smtClean="0">
                <a:solidFill>
                  <a:schemeClr val="tx1"/>
                </a:solidFill>
              </a:rPr>
              <a:t>(Strong 2000). </a:t>
            </a:r>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2</a:t>
            </a:fld>
            <a:endParaRPr lang="pt-BR"/>
          </a:p>
        </p:txBody>
      </p:sp>
    </p:spTree>
    <p:extLst>
      <p:ext uri="{BB962C8B-B14F-4D97-AF65-F5344CB8AC3E}">
        <p14:creationId xmlns:p14="http://schemas.microsoft.com/office/powerpoint/2010/main" val="145649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3</a:t>
            </a:fld>
            <a:endParaRPr lang="pt-BR"/>
          </a:p>
        </p:txBody>
      </p:sp>
    </p:spTree>
    <p:extLst>
      <p:ext uri="{BB962C8B-B14F-4D97-AF65-F5344CB8AC3E}">
        <p14:creationId xmlns:p14="http://schemas.microsoft.com/office/powerpoint/2010/main" val="158535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en-US" sz="1200" dirty="0" smtClean="0">
                <a:solidFill>
                  <a:schemeClr val="tx1"/>
                </a:solidFill>
              </a:rPr>
              <a:t>which attract more than two million visitors a year in Sequoia and King Canyon National Parks</a:t>
            </a:r>
            <a:r>
              <a:rPr lang="en-US" sz="1200" i="1" dirty="0" smtClean="0">
                <a:solidFill>
                  <a:schemeClr val="tx1"/>
                </a:solidFill>
              </a:rPr>
              <a:t> </a:t>
            </a:r>
            <a:r>
              <a:rPr lang="en-US" sz="1200" dirty="0" smtClean="0">
                <a:solidFill>
                  <a:schemeClr val="tx1"/>
                </a:solidFill>
              </a:rPr>
              <a:t>(Strong 2000). </a:t>
            </a:r>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4</a:t>
            </a:fld>
            <a:endParaRPr lang="pt-BR"/>
          </a:p>
        </p:txBody>
      </p:sp>
    </p:spTree>
    <p:extLst>
      <p:ext uri="{BB962C8B-B14F-4D97-AF65-F5344CB8AC3E}">
        <p14:creationId xmlns:p14="http://schemas.microsoft.com/office/powerpoint/2010/main" val="12933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pt-BR" dirty="0" err="1" smtClean="0"/>
              <a:t>After</a:t>
            </a:r>
            <a:r>
              <a:rPr lang="pt-BR" dirty="0" smtClean="0"/>
              <a:t> </a:t>
            </a:r>
            <a:r>
              <a:rPr lang="pt-BR" dirty="0" err="1" smtClean="0"/>
              <a:t>returning</a:t>
            </a:r>
            <a:r>
              <a:rPr lang="pt-BR" dirty="0" smtClean="0"/>
              <a:t> </a:t>
            </a:r>
            <a:r>
              <a:rPr lang="pt-BR" dirty="0" err="1" smtClean="0"/>
              <a:t>from</a:t>
            </a:r>
            <a:r>
              <a:rPr lang="pt-BR" dirty="0" smtClean="0"/>
              <a:t> a </a:t>
            </a:r>
            <a:r>
              <a:rPr lang="pt-BR" dirty="0" err="1" smtClean="0"/>
              <a:t>visit</a:t>
            </a:r>
            <a:r>
              <a:rPr lang="pt-BR" dirty="0" smtClean="0"/>
              <a:t> </a:t>
            </a:r>
            <a:r>
              <a:rPr lang="pt-BR" dirty="0" err="1" smtClean="0"/>
              <a:t>to</a:t>
            </a:r>
            <a:r>
              <a:rPr lang="pt-BR" dirty="0" smtClean="0"/>
              <a:t> Sequoia Park in </a:t>
            </a:r>
            <a:r>
              <a:rPr lang="pt-BR" dirty="0" err="1" smtClean="0"/>
              <a:t>the</a:t>
            </a:r>
            <a:r>
              <a:rPr lang="pt-BR" dirty="0" smtClean="0"/>
              <a:t> USA in 2012: </a:t>
            </a:r>
            <a:r>
              <a:rPr lang="pt-BR" dirty="0" err="1" smtClean="0"/>
              <a:t>I</a:t>
            </a:r>
            <a:r>
              <a:rPr lang="pt-BR" dirty="0" smtClean="0"/>
              <a:t> </a:t>
            </a:r>
            <a:r>
              <a:rPr lang="pt-BR" dirty="0" err="1" smtClean="0"/>
              <a:t>wondered</a:t>
            </a:r>
            <a:r>
              <a:rPr lang="pt-BR" dirty="0" smtClean="0"/>
              <a:t> </a:t>
            </a:r>
            <a:r>
              <a:rPr lang="pt-BR" dirty="0" err="1" smtClean="0"/>
              <a:t>where</a:t>
            </a:r>
            <a:r>
              <a:rPr lang="pt-BR" dirty="0" smtClean="0"/>
              <a:t> are </a:t>
            </a:r>
            <a:r>
              <a:rPr lang="pt-BR" dirty="0" err="1" smtClean="0"/>
              <a:t>the</a:t>
            </a:r>
            <a:r>
              <a:rPr lang="pt-BR" dirty="0" smtClean="0"/>
              <a:t> </a:t>
            </a:r>
            <a:r>
              <a:rPr lang="pt-BR" dirty="0" err="1" smtClean="0"/>
              <a:t>biggest</a:t>
            </a:r>
            <a:r>
              <a:rPr lang="pt-BR" dirty="0" smtClean="0"/>
              <a:t> </a:t>
            </a:r>
            <a:r>
              <a:rPr lang="pt-BR" dirty="0" err="1" smtClean="0"/>
              <a:t>trees</a:t>
            </a:r>
            <a:r>
              <a:rPr lang="pt-BR" dirty="0" smtClean="0"/>
              <a:t> in </a:t>
            </a:r>
            <a:r>
              <a:rPr lang="pt-BR" dirty="0" err="1" smtClean="0"/>
              <a:t>Brazil</a:t>
            </a:r>
            <a:r>
              <a:rPr lang="pt-BR" dirty="0" smtClean="0"/>
              <a:t>? </a:t>
            </a:r>
            <a:r>
              <a:rPr lang="pt-BR" dirty="0" err="1" smtClean="0"/>
              <a:t>So</a:t>
            </a:r>
            <a:r>
              <a:rPr lang="pt-BR" dirty="0" smtClean="0"/>
              <a:t> </a:t>
            </a:r>
            <a:r>
              <a:rPr lang="pt-BR" dirty="0" err="1" smtClean="0"/>
              <a:t>I</a:t>
            </a:r>
            <a:r>
              <a:rPr lang="pt-BR" dirty="0" smtClean="0"/>
              <a:t> </a:t>
            </a:r>
            <a:r>
              <a:rPr lang="pt-BR" dirty="0" err="1" smtClean="0"/>
              <a:t>started</a:t>
            </a:r>
            <a:r>
              <a:rPr lang="pt-BR" dirty="0" smtClean="0"/>
              <a:t> </a:t>
            </a:r>
            <a:r>
              <a:rPr lang="pt-BR" dirty="0" err="1" smtClean="0"/>
              <a:t>cataloging</a:t>
            </a:r>
            <a:r>
              <a:rPr lang="pt-BR" dirty="0" smtClean="0"/>
              <a:t> </a:t>
            </a:r>
            <a:r>
              <a:rPr lang="pt-BR" dirty="0" err="1" smtClean="0"/>
              <a:t>and</a:t>
            </a:r>
            <a:r>
              <a:rPr lang="pt-BR" dirty="0" smtClean="0"/>
              <a:t> </a:t>
            </a:r>
            <a:r>
              <a:rPr lang="pt-BR" dirty="0" err="1" smtClean="0"/>
              <a:t>registering</a:t>
            </a:r>
            <a:r>
              <a:rPr lang="pt-BR" dirty="0" smtClean="0"/>
              <a:t> </a:t>
            </a:r>
            <a:r>
              <a:rPr lang="pt-BR" dirty="0" err="1" smtClean="0"/>
              <a:t>the</a:t>
            </a:r>
            <a:r>
              <a:rPr lang="pt-BR" dirty="0" smtClean="0"/>
              <a:t> </a:t>
            </a:r>
            <a:r>
              <a:rPr lang="pt-BR" dirty="0" err="1" smtClean="0"/>
              <a:t>largest</a:t>
            </a:r>
            <a:r>
              <a:rPr lang="pt-BR" dirty="0" smtClean="0"/>
              <a:t> </a:t>
            </a:r>
            <a:r>
              <a:rPr lang="pt-BR" dirty="0" err="1" smtClean="0"/>
              <a:t>trees</a:t>
            </a:r>
            <a:r>
              <a:rPr lang="pt-BR" dirty="0" smtClean="0"/>
              <a:t> </a:t>
            </a:r>
            <a:r>
              <a:rPr lang="pt-BR" dirty="0" err="1" smtClean="0"/>
              <a:t>southern</a:t>
            </a:r>
            <a:r>
              <a:rPr lang="pt-BR" baseline="0" dirty="0" smtClean="0"/>
              <a:t> </a:t>
            </a:r>
            <a:r>
              <a:rPr lang="pt-BR" baseline="0" dirty="0" err="1" smtClean="0"/>
              <a:t>Brazil</a:t>
            </a:r>
            <a:r>
              <a:rPr lang="pt-BR" baseline="0" dirty="0" smtClean="0"/>
              <a:t>.</a:t>
            </a:r>
            <a:r>
              <a:rPr lang="pt-BR" dirty="0" smtClean="0"/>
              <a:t> The </a:t>
            </a:r>
            <a:r>
              <a:rPr lang="pt-BR" dirty="0" err="1" smtClean="0"/>
              <a:t>first</a:t>
            </a:r>
            <a:r>
              <a:rPr lang="pt-BR" dirty="0" smtClean="0"/>
              <a:t> </a:t>
            </a:r>
            <a:r>
              <a:rPr lang="pt-BR" dirty="0" err="1" smtClean="0"/>
              <a:t>species</a:t>
            </a:r>
            <a:r>
              <a:rPr lang="pt-BR" dirty="0" smtClean="0"/>
              <a:t> </a:t>
            </a:r>
            <a:r>
              <a:rPr lang="pt-BR" dirty="0" err="1" smtClean="0"/>
              <a:t>of</a:t>
            </a:r>
            <a:r>
              <a:rPr lang="pt-BR" dirty="0" smtClean="0"/>
              <a:t> </a:t>
            </a:r>
            <a:r>
              <a:rPr lang="pt-BR" dirty="0" err="1" smtClean="0"/>
              <a:t>my</a:t>
            </a:r>
            <a:r>
              <a:rPr lang="pt-BR" dirty="0" smtClean="0"/>
              <a:t> </a:t>
            </a:r>
            <a:r>
              <a:rPr lang="pt-BR" dirty="0" err="1" smtClean="0"/>
              <a:t>study</a:t>
            </a:r>
            <a:r>
              <a:rPr lang="pt-BR" dirty="0" smtClean="0"/>
              <a:t> </a:t>
            </a:r>
            <a:r>
              <a:rPr lang="pt-BR" dirty="0" err="1" smtClean="0"/>
              <a:t>is</a:t>
            </a:r>
            <a:r>
              <a:rPr lang="pt-BR" dirty="0" smtClean="0"/>
              <a:t> </a:t>
            </a:r>
            <a:r>
              <a:rPr lang="pt-BR" dirty="0" err="1" smtClean="0"/>
              <a:t>the</a:t>
            </a:r>
            <a:r>
              <a:rPr lang="pt-BR" dirty="0" smtClean="0"/>
              <a:t> </a:t>
            </a:r>
            <a:r>
              <a:rPr lang="pt-BR" dirty="0" err="1" smtClean="0"/>
              <a:t>Brazilian</a:t>
            </a:r>
            <a:r>
              <a:rPr lang="pt-BR" dirty="0" smtClean="0"/>
              <a:t> pine </a:t>
            </a:r>
            <a:r>
              <a:rPr lang="pt-BR" dirty="0" err="1" smtClean="0"/>
              <a:t>or</a:t>
            </a:r>
            <a:r>
              <a:rPr lang="pt-BR" dirty="0" smtClean="0"/>
              <a:t> </a:t>
            </a:r>
            <a:r>
              <a:rPr lang="pt-BR" dirty="0" err="1" smtClean="0"/>
              <a:t>Araucaria</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10</a:t>
            </a:fld>
            <a:endParaRPr lang="pt-BR"/>
          </a:p>
        </p:txBody>
      </p:sp>
    </p:spTree>
    <p:extLst>
      <p:ext uri="{BB962C8B-B14F-4D97-AF65-F5344CB8AC3E}">
        <p14:creationId xmlns:p14="http://schemas.microsoft.com/office/powerpoint/2010/main" val="144462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en-US" sz="1200" kern="1200" dirty="0" smtClean="0">
                <a:solidFill>
                  <a:schemeClr val="tx1"/>
                </a:solidFill>
                <a:effectLst/>
                <a:latin typeface="+mn-lt"/>
                <a:ea typeface="+mn-ea"/>
                <a:cs typeface="+mn-cs"/>
              </a:rPr>
              <a:t>The long history of human activity in its area of occurrence, since the first human settlements in the region, changed the population structure of the species in different ways, whether by seed collection or logging (Souza et al. 2008). The greatest drastic reduction of the Araucaria forest was during the 20th century being one of the most threatened forest formations in Brazil (</a:t>
            </a:r>
            <a:r>
              <a:rPr lang="en-US" sz="1200" kern="1200" dirty="0" err="1" smtClean="0">
                <a:solidFill>
                  <a:schemeClr val="tx1"/>
                </a:solidFill>
                <a:effectLst/>
                <a:latin typeface="+mn-lt"/>
                <a:ea typeface="+mn-ea"/>
                <a:cs typeface="+mn-cs"/>
              </a:rPr>
              <a:t>Carvalho</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Nodari</a:t>
            </a:r>
            <a:r>
              <a:rPr lang="en-US" sz="1200" kern="1200" dirty="0" smtClean="0">
                <a:solidFill>
                  <a:schemeClr val="tx1"/>
                </a:solidFill>
                <a:effectLst/>
                <a:latin typeface="+mn-lt"/>
                <a:ea typeface="+mn-ea"/>
                <a:cs typeface="+mn-cs"/>
              </a:rPr>
              <a:t> 2010). At the beginning of the 20th century, there were approximately 25 million hectares of Araucaria Forest. The high value of </a:t>
            </a:r>
            <a:r>
              <a:rPr lang="en-US" sz="1200" i="1" kern="1200" dirty="0" smtClean="0">
                <a:solidFill>
                  <a:schemeClr val="tx1"/>
                </a:solidFill>
                <a:effectLst/>
                <a:latin typeface="+mn-lt"/>
                <a:ea typeface="+mn-ea"/>
                <a:cs typeface="+mn-cs"/>
              </a:rPr>
              <a:t>A. </a:t>
            </a:r>
            <a:r>
              <a:rPr lang="en-US" sz="1200" i="1" kern="1200" dirty="0" err="1" smtClean="0">
                <a:solidFill>
                  <a:schemeClr val="tx1"/>
                </a:solidFill>
                <a:effectLst/>
                <a:latin typeface="+mn-lt"/>
                <a:ea typeface="+mn-ea"/>
                <a:cs typeface="+mn-cs"/>
              </a:rPr>
              <a:t>angustifolia</a:t>
            </a:r>
            <a:r>
              <a:rPr lang="en-US" sz="1200" kern="1200" dirty="0" smtClean="0">
                <a:solidFill>
                  <a:schemeClr val="tx1"/>
                </a:solidFill>
                <a:effectLst/>
                <a:latin typeface="+mn-lt"/>
                <a:ea typeface="+mn-ea"/>
                <a:cs typeface="+mn-cs"/>
              </a:rPr>
              <a:t> wood led to extensive exploitation of forests, reducing them to 12.6% of their original area (Ribeiro et al. 2009).  Most of the remaining forests are composed of small fragments smaller than 50 hectares (~ 79%), located on private land, and only 3.1% of the forests are under legal protection (Ribeiro et al. 2009). Logging of </a:t>
            </a:r>
            <a:r>
              <a:rPr lang="en-US" sz="1200" i="1" kern="1200" dirty="0" smtClean="0">
                <a:solidFill>
                  <a:schemeClr val="tx1"/>
                </a:solidFill>
                <a:effectLst/>
                <a:latin typeface="+mn-lt"/>
                <a:ea typeface="+mn-ea"/>
                <a:cs typeface="+mn-cs"/>
              </a:rPr>
              <a:t>A. </a:t>
            </a:r>
            <a:r>
              <a:rPr lang="en-US" sz="1200" i="1" kern="1200" dirty="0" err="1" smtClean="0">
                <a:solidFill>
                  <a:schemeClr val="tx1"/>
                </a:solidFill>
                <a:effectLst/>
                <a:latin typeface="+mn-lt"/>
                <a:ea typeface="+mn-ea"/>
                <a:cs typeface="+mn-cs"/>
              </a:rPr>
              <a:t>angustifolia</a:t>
            </a:r>
            <a:r>
              <a:rPr lang="en-US" sz="1200" kern="1200" dirty="0" smtClean="0">
                <a:solidFill>
                  <a:schemeClr val="tx1"/>
                </a:solidFill>
                <a:effectLst/>
                <a:latin typeface="+mn-lt"/>
                <a:ea typeface="+mn-ea"/>
                <a:cs typeface="+mn-cs"/>
              </a:rPr>
              <a:t> and other endangered tree species has been prohibited by federal law in 2001 (</a:t>
            </a:r>
            <a:r>
              <a:rPr lang="en-US" sz="1200" kern="1200" dirty="0" err="1" smtClean="0">
                <a:solidFill>
                  <a:schemeClr val="tx1"/>
                </a:solidFill>
                <a:effectLst/>
                <a:latin typeface="+mn-lt"/>
                <a:ea typeface="+mn-ea"/>
                <a:cs typeface="+mn-cs"/>
              </a:rPr>
              <a:t>Brasil</a:t>
            </a:r>
            <a:r>
              <a:rPr lang="en-US" sz="1200" kern="1200" dirty="0" smtClean="0">
                <a:solidFill>
                  <a:schemeClr val="tx1"/>
                </a:solidFill>
                <a:effectLst/>
                <a:latin typeface="+mn-lt"/>
                <a:ea typeface="+mn-ea"/>
                <a:cs typeface="+mn-cs"/>
              </a:rPr>
              <a:t> 2001). Although intensively exploited, this forest type remain little known. Knowledge about ancient trees in this environment are even more scarce (</a:t>
            </a:r>
            <a:r>
              <a:rPr lang="en-US" sz="1200" kern="1200" dirty="0" err="1" smtClean="0">
                <a:solidFill>
                  <a:schemeClr val="tx1"/>
                </a:solidFill>
                <a:effectLst/>
                <a:latin typeface="+mn-lt"/>
                <a:ea typeface="+mn-ea"/>
                <a:cs typeface="+mn-cs"/>
              </a:rPr>
              <a:t>Mattos</a:t>
            </a:r>
            <a:r>
              <a:rPr lang="en-US" sz="1200" kern="1200" dirty="0" smtClean="0">
                <a:solidFill>
                  <a:schemeClr val="tx1"/>
                </a:solidFill>
                <a:effectLst/>
                <a:latin typeface="+mn-lt"/>
                <a:ea typeface="+mn-ea"/>
                <a:cs typeface="+mn-cs"/>
              </a:rPr>
              <a:t> 2011). </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scenario, the general objective of this study was to catalog the largest </a:t>
            </a:r>
            <a:r>
              <a:rPr lang="en-US" sz="1200" i="1" kern="1200" dirty="0" smtClean="0">
                <a:solidFill>
                  <a:schemeClr val="tx1"/>
                </a:solidFill>
                <a:effectLst/>
                <a:latin typeface="+mn-lt"/>
                <a:ea typeface="+mn-ea"/>
                <a:cs typeface="+mn-cs"/>
              </a:rPr>
              <a:t>Araucaria </a:t>
            </a:r>
            <a:r>
              <a:rPr lang="en-US" sz="1200" i="1" kern="1200" dirty="0" err="1" smtClean="0">
                <a:solidFill>
                  <a:schemeClr val="tx1"/>
                </a:solidFill>
                <a:effectLst/>
                <a:latin typeface="+mn-lt"/>
                <a:ea typeface="+mn-ea"/>
                <a:cs typeface="+mn-cs"/>
              </a:rPr>
              <a:t>agustifolia</a:t>
            </a:r>
            <a:r>
              <a:rPr lang="en-US" sz="1200" kern="1200" dirty="0" smtClean="0">
                <a:solidFill>
                  <a:schemeClr val="tx1"/>
                </a:solidFill>
                <a:effectLst/>
                <a:latin typeface="+mn-lt"/>
                <a:ea typeface="+mn-ea"/>
                <a:cs typeface="+mn-cs"/>
              </a:rPr>
              <a:t> individuals. To do so, we sought to discover their locations in southern Brazil and to record their </a:t>
            </a:r>
            <a:r>
              <a:rPr lang="en-US" sz="1200" kern="1200" dirty="0" err="1" smtClean="0">
                <a:solidFill>
                  <a:schemeClr val="tx1"/>
                </a:solidFill>
                <a:effectLst/>
                <a:latin typeface="+mn-lt"/>
                <a:ea typeface="+mn-ea"/>
                <a:cs typeface="+mn-cs"/>
              </a:rPr>
              <a:t>dendrometric</a:t>
            </a:r>
            <a:r>
              <a:rPr lang="en-US" sz="1200" kern="1200" dirty="0" smtClean="0">
                <a:solidFill>
                  <a:schemeClr val="tx1"/>
                </a:solidFill>
                <a:effectLst/>
                <a:latin typeface="+mn-lt"/>
                <a:ea typeface="+mn-ea"/>
                <a:cs typeface="+mn-cs"/>
              </a:rPr>
              <a:t> information by categorizing the largest individuals and estimate their ages. Noteworthy is that there is no specific studies related to the inventory of giant araucarias in Brazil. Therefore, because of the lack of information, conducting this research is fundamental for the development of conservation and management actions and policies, as well as to encourage the nature tourism, promoting the visitation and environmental education through these giant trees.</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11</a:t>
            </a:fld>
            <a:endParaRPr lang="pt-BR"/>
          </a:p>
        </p:txBody>
      </p:sp>
    </p:spTree>
    <p:extLst>
      <p:ext uri="{BB962C8B-B14F-4D97-AF65-F5344CB8AC3E}">
        <p14:creationId xmlns:p14="http://schemas.microsoft.com/office/powerpoint/2010/main" val="109061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12</a:t>
            </a:fld>
            <a:endParaRPr lang="pt-BR"/>
          </a:p>
        </p:txBody>
      </p:sp>
    </p:spTree>
    <p:extLst>
      <p:ext uri="{BB962C8B-B14F-4D97-AF65-F5344CB8AC3E}">
        <p14:creationId xmlns:p14="http://schemas.microsoft.com/office/powerpoint/2010/main" val="19206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13</a:t>
            </a:fld>
            <a:endParaRPr lang="pt-BR"/>
          </a:p>
        </p:txBody>
      </p:sp>
    </p:spTree>
    <p:extLst>
      <p:ext uri="{BB962C8B-B14F-4D97-AF65-F5344CB8AC3E}">
        <p14:creationId xmlns:p14="http://schemas.microsoft.com/office/powerpoint/2010/main" val="1990186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We also measured the height at which the secondary branches (reiteration trunks) intersected the main trunk. We calculated trunk volume using the </a:t>
            </a:r>
            <a:r>
              <a:rPr lang="en-GB" sz="1200" dirty="0" err="1" smtClean="0"/>
              <a:t>Smalian</a:t>
            </a:r>
            <a:r>
              <a:rPr lang="en-GB" sz="1200" dirty="0" smtClean="0"/>
              <a:t> method and included diameters of extremities in each section. The Huber method was used only for reiteration trunks; a single diameter reading was taken in the centre of the section.</a:t>
            </a:r>
            <a:endParaRPr lang="en-GB"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1" dirty="0" smtClean="0"/>
              <a:t>Araucaria </a:t>
            </a:r>
            <a:r>
              <a:rPr lang="en-GB" i="1" dirty="0" err="1" smtClean="0"/>
              <a:t>angustifolia</a:t>
            </a:r>
            <a:r>
              <a:rPr lang="en-GB" dirty="0" smtClean="0"/>
              <a:t> trees that had overlapping canopies were difficult to measure as trunks were visually obscured. The volumes of these trees were estimated by means of an average artificial form factor based on 8 studied trees above two meters in diameter (Figure 2). Total heights of these trees were measured using </a:t>
            </a:r>
            <a:r>
              <a:rPr lang="en-GB" dirty="0" err="1" smtClean="0"/>
              <a:t>Trupulse</a:t>
            </a:r>
            <a:r>
              <a:rPr lang="en-GB" dirty="0" smtClean="0"/>
              <a:t> positioned on ground level creating a 90° angle, targeting the top of highest branch. For trees with a damaged crown, measurement of the main trunk together with the height where the fallen secondary branches intersected the main trunk were used to estimate the total height.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In cavities large enough for a person to stand in, basal area measurements of the cavity were calculated by measuring eight radii from the central axis of the tree. The height of the cavity at the central axis was measured by taking the vertical distance with a survey laser. Photographs of the trunk base were taken in order to create drawings to represent tree scale. The illustrations of the tree bases included a profile of a person 1.8 m tall to show scale. The images were handled in Photoshop and those drawn in CorelDraw X6</a:t>
            </a:r>
            <a:r>
              <a:rPr lang="en-GB" sz="1200" dirty="0" smtClean="0">
                <a:sym typeface="Symbol" charset="2"/>
              </a:rPr>
              <a:t></a:t>
            </a:r>
            <a:r>
              <a:rPr lang="en-GB" sz="1200" dirty="0" smtClean="0"/>
              <a:t> software (Van Pelt, 2001). </a:t>
            </a:r>
          </a:p>
          <a:p>
            <a:endParaRPr lang="pt-BR" dirty="0"/>
          </a:p>
        </p:txBody>
      </p:sp>
      <p:sp>
        <p:nvSpPr>
          <p:cNvPr id="4" name="Espaço Reservado para Número de Slide 3"/>
          <p:cNvSpPr>
            <a:spLocks noGrp="1"/>
          </p:cNvSpPr>
          <p:nvPr>
            <p:ph type="sldNum" sz="quarter" idx="10"/>
          </p:nvPr>
        </p:nvSpPr>
        <p:spPr/>
        <p:txBody>
          <a:bodyPr/>
          <a:lstStyle/>
          <a:p>
            <a:fld id="{66123A75-F687-FC4F-8C12-2B0000C5C8D6}" type="slidenum">
              <a:rPr lang="pt-BR" smtClean="0"/>
              <a:t>17</a:t>
            </a:fld>
            <a:endParaRPr lang="pt-BR"/>
          </a:p>
        </p:txBody>
      </p:sp>
    </p:spTree>
    <p:extLst>
      <p:ext uri="{BB962C8B-B14F-4D97-AF65-F5344CB8AC3E}">
        <p14:creationId xmlns:p14="http://schemas.microsoft.com/office/powerpoint/2010/main" val="149430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pt-BR" smtClean="0"/>
              <a:t>Clique para editar estilo do título mestre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6545A02C-44D2-7E46-914B-BCEC77334E83}"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2417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CF9BCB4B-7AFB-BB48-9017-BE7277CCB851}"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2624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t-BR" smtClean="0"/>
              <a:t>Clique para editar estilo do título mestre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os estilos de texto mestres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E7B66728-DCD5-6040-8A57-F615C52D82F0}"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4031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C8C95DBF-7F59-8448-8984-AD77E953AC9E}"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3999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t-BR" smtClean="0"/>
              <a:t>Clique para editar estilo do título mestre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os estilos de texto mestres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40651E10-3792-624E-AA10-D48FAFEC3DCE}"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945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pt-BR" smtClean="0"/>
              <a:t>Clique para editar estilo do título mestre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os estilos de texto mestres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E402C16D-C91F-014B-9B9D-65EE55C97955}"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8057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9006C7A-4FFA-FB42-8D31-52AABEAD3710}"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165972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pt-BR" smtClean="0"/>
              <a:t>Clique para editar estilo do título mestre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258E92D-1B41-A94C-B5D5-D832698AC132}"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5777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Content Placeholder 2"/>
          <p:cNvSpPr>
            <a:spLocks noGrp="1"/>
          </p:cNvSpPr>
          <p:nvPr>
            <p:ph idx="1"/>
          </p:nvPr>
        </p:nvSpPr>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96303D6-D861-554C-B755-5A24A0972E41}"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tângulo 6"/>
          <p:cNvSpPr/>
          <p:nvPr userDrawn="1"/>
        </p:nvSpPr>
        <p:spPr>
          <a:xfrm>
            <a:off x="7094483" y="6333154"/>
            <a:ext cx="3121573" cy="346249"/>
          </a:xfrm>
          <a:prstGeom prst="rect">
            <a:avLst/>
          </a:prstGeom>
        </p:spPr>
        <p:txBody>
          <a:bodyPr wrap="square">
            <a:spAutoFit/>
          </a:bodyPr>
          <a:lstStyle/>
          <a:p>
            <a:r>
              <a:rPr lang="pt-BR" sz="825" dirty="0">
                <a:solidFill>
                  <a:schemeClr val="bg1"/>
                </a:solidFill>
              </a:rPr>
              <a:t>Prof. </a:t>
            </a:r>
            <a:r>
              <a:rPr lang="pt-BR" sz="825" dirty="0" smtClean="0">
                <a:solidFill>
                  <a:schemeClr val="bg1"/>
                </a:solidFill>
              </a:rPr>
              <a:t>Marcelo </a:t>
            </a:r>
            <a:r>
              <a:rPr lang="pt-BR" sz="825" dirty="0">
                <a:solidFill>
                  <a:schemeClr val="bg1"/>
                </a:solidFill>
              </a:rPr>
              <a:t>Callegari Scipioni</a:t>
            </a:r>
          </a:p>
          <a:p>
            <a:r>
              <a:rPr lang="pt-BR" sz="825" dirty="0">
                <a:solidFill>
                  <a:schemeClr val="bg1"/>
                </a:solidFill>
              </a:rPr>
              <a:t>Universidade Federal de Santa Catarina</a:t>
            </a:r>
          </a:p>
        </p:txBody>
      </p:sp>
    </p:spTree>
    <p:extLst>
      <p:ext uri="{BB962C8B-B14F-4D97-AF65-F5344CB8AC3E}">
        <p14:creationId xmlns:p14="http://schemas.microsoft.com/office/powerpoint/2010/main" val="206754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de texto mestres</a:t>
            </a:r>
          </a:p>
        </p:txBody>
      </p:sp>
      <p:sp>
        <p:nvSpPr>
          <p:cNvPr id="4" name="Date Placeholder 3"/>
          <p:cNvSpPr>
            <a:spLocks noGrp="1"/>
          </p:cNvSpPr>
          <p:nvPr>
            <p:ph type="dt" sz="half" idx="10"/>
          </p:nvPr>
        </p:nvSpPr>
        <p:spPr/>
        <p:txBody>
          <a:bodyPr/>
          <a:lstStyle/>
          <a:p>
            <a:fld id="{FE4FAB2F-51A4-4C44-B746-DE7A566D0EEC}" type="datetime1">
              <a:rPr lang="pt-BR" smtClean="0"/>
              <a:t>23/10/17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3385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pt-BR" smtClean="0"/>
              <a:t>Clique para editar estilo do título mestre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A5C53577-CAAE-1E48-8AB1-81A309C78943}" type="datetime1">
              <a:rPr lang="pt-BR" smtClean="0"/>
              <a:t>23/10/17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89638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pt-BR" smtClean="0"/>
              <a:t>Clique para editar estilo do título mestre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41565EA6-7417-BE46-AFC9-B65EC91BE862}" type="datetime1">
              <a:rPr lang="pt-BR" smtClean="0"/>
              <a:t>23/10/17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1756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pt-BR" smtClean="0"/>
              <a:t>Clique para editar estilo do título mestre</a:t>
            </a:r>
            <a:endParaRPr lang="en-US" dirty="0"/>
          </a:p>
        </p:txBody>
      </p:sp>
      <p:sp>
        <p:nvSpPr>
          <p:cNvPr id="3" name="Date Placeholder 2"/>
          <p:cNvSpPr>
            <a:spLocks noGrp="1"/>
          </p:cNvSpPr>
          <p:nvPr>
            <p:ph type="dt" sz="half" idx="10"/>
          </p:nvPr>
        </p:nvSpPr>
        <p:spPr/>
        <p:txBody>
          <a:bodyPr/>
          <a:lstStyle/>
          <a:p>
            <a:fld id="{C2FC4F4C-E7C9-024F-AA81-39088FDD7352}" type="datetime1">
              <a:rPr lang="pt-BR" smtClean="0"/>
              <a:t>23/10/17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683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0CB8F-CB2E-9E48-B20B-38A700C8AA15}" type="datetime1">
              <a:rPr lang="pt-BR" smtClean="0"/>
              <a:t>23/10/17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8584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pt-BR" smtClean="0"/>
              <a:t>Clique para editar estilo do título mestre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5F1D8835-9A27-6348-BC37-7D2466B1BFC1}" type="datetime1">
              <a:rPr lang="pt-BR" smtClean="0"/>
              <a:t>23/10/17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60223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CC283FA5-FCE9-F646-9313-8E6357D018EE}" type="datetime1">
              <a:rPr lang="pt-BR" smtClean="0"/>
              <a:t>23/10/17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43925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pt-BR" smtClean="0"/>
              <a:t>Clique para editar estilo do título mestre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850CB3-D176-E346-9108-0DE7576EAC92}" type="datetime1">
              <a:rPr lang="pt-BR" smtClean="0"/>
              <a:t>23/10/17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621861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tiff"/><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voresgigantes.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voresgigantes.org/" TargetMode="Externa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hyperlink" Target="http://www.arvoresgigant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hyperlink" Target="http://www.arvoresgigantes.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8"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mailto:marcelo.scipioni@gmail.com" TargetMode="External"/><Relationship Id="rId4" Type="http://schemas.openxmlformats.org/officeDocument/2006/relationships/hyperlink" Target="http://www.arvoresgigantes.org/" TargetMode="External"/><Relationship Id="rId5" Type="http://schemas.openxmlformats.org/officeDocument/2006/relationships/image" Target="../media/image53.tiff"/><Relationship Id="rId6"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57989" y="243640"/>
            <a:ext cx="6113291" cy="2654886"/>
          </a:xfrm>
        </p:spPr>
        <p:txBody>
          <a:bodyPr/>
          <a:lstStyle/>
          <a:p>
            <a:r>
              <a:rPr lang="pt-BR" sz="3600" dirty="0"/>
              <a:t>Árvores Monumentais, um patrimônio não reconhecido</a:t>
            </a:r>
            <a:endParaRPr lang="pt-BR" sz="3600" dirty="0"/>
          </a:p>
        </p:txBody>
      </p:sp>
      <p:sp>
        <p:nvSpPr>
          <p:cNvPr id="3" name="Subtítulo 2"/>
          <p:cNvSpPr>
            <a:spLocks noGrp="1"/>
          </p:cNvSpPr>
          <p:nvPr>
            <p:ph type="subTitle" idx="1"/>
          </p:nvPr>
        </p:nvSpPr>
        <p:spPr>
          <a:xfrm>
            <a:off x="1510180" y="4705754"/>
            <a:ext cx="5825202" cy="822674"/>
          </a:xfrm>
        </p:spPr>
        <p:txBody>
          <a:bodyPr>
            <a:normAutofit fontScale="70000" lnSpcReduction="20000"/>
          </a:bodyPr>
          <a:lstStyle/>
          <a:p>
            <a:endParaRPr lang="pt-BR" dirty="0" smtClean="0"/>
          </a:p>
          <a:p>
            <a:r>
              <a:rPr lang="pt-BR" dirty="0" smtClean="0"/>
              <a:t>Prof. Dr. Marcelo Callegari Scipioni</a:t>
            </a:r>
          </a:p>
          <a:p>
            <a:r>
              <a:rPr lang="pt-BR" dirty="0" smtClean="0"/>
              <a:t>Universidade Federal de Santa Catarina</a:t>
            </a:r>
          </a:p>
        </p:txBody>
      </p:sp>
      <p:pic>
        <p:nvPicPr>
          <p:cNvPr id="7" name="Imagem 6"/>
          <p:cNvPicPr>
            <a:picLocks noChangeAspect="1"/>
          </p:cNvPicPr>
          <p:nvPr/>
        </p:nvPicPr>
        <p:blipFill>
          <a:blip r:embed="rId3"/>
          <a:stretch>
            <a:fillRect/>
          </a:stretch>
        </p:blipFill>
        <p:spPr>
          <a:xfrm>
            <a:off x="637049" y="3750720"/>
            <a:ext cx="1659582" cy="1637552"/>
          </a:xfrm>
          <a:prstGeom prst="rect">
            <a:avLst/>
          </a:prstGeom>
        </p:spPr>
      </p:pic>
    </p:spTree>
    <p:extLst>
      <p:ext uri="{BB962C8B-B14F-4D97-AF65-F5344CB8AC3E}">
        <p14:creationId xmlns:p14="http://schemas.microsoft.com/office/powerpoint/2010/main" val="472877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0243" y="3234070"/>
            <a:ext cx="2506567" cy="232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9169" y="3219501"/>
            <a:ext cx="2388853" cy="238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9839" y="3219501"/>
            <a:ext cx="2350131" cy="232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p:cNvSpPr>
          <p:nvPr/>
        </p:nvSpPr>
        <p:spPr>
          <a:xfrm>
            <a:off x="508001" y="774819"/>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dirty="0" err="1" smtClean="0"/>
              <a:t>Onde</a:t>
            </a:r>
            <a:r>
              <a:rPr lang="en-GB" sz="2700" dirty="0" smtClean="0"/>
              <a:t> </a:t>
            </a:r>
            <a:r>
              <a:rPr lang="en-GB" sz="2700" dirty="0" err="1" smtClean="0"/>
              <a:t>est</a:t>
            </a:r>
            <a:r>
              <a:rPr lang="pt-BR" sz="2700" dirty="0" err="1" smtClean="0"/>
              <a:t>ão</a:t>
            </a:r>
            <a:r>
              <a:rPr lang="pt-BR" sz="2700" dirty="0" smtClean="0"/>
              <a:t> as maiores árvores</a:t>
            </a:r>
            <a:r>
              <a:rPr lang="en-GB" sz="2700" dirty="0" smtClean="0"/>
              <a:t>?</a:t>
            </a:r>
          </a:p>
          <a:p>
            <a:r>
              <a:rPr lang="en-GB" sz="2700" dirty="0" smtClean="0"/>
              <a:t>S</a:t>
            </a:r>
            <a:r>
              <a:rPr lang="pt-BR" sz="2700" dirty="0" err="1" smtClean="0"/>
              <a:t>ão</a:t>
            </a:r>
            <a:r>
              <a:rPr lang="pt-BR" sz="2700" dirty="0" smtClean="0"/>
              <a:t> monumentais?</a:t>
            </a:r>
            <a:endParaRPr lang="pt-BR" sz="2700" dirty="0"/>
          </a:p>
        </p:txBody>
      </p:sp>
      <p:pic>
        <p:nvPicPr>
          <p:cNvPr id="2" name="Imagem 1"/>
          <p:cNvPicPr>
            <a:picLocks noChangeAspect="1"/>
          </p:cNvPicPr>
          <p:nvPr/>
        </p:nvPicPr>
        <p:blipFill>
          <a:blip r:embed="rId6"/>
          <a:stretch>
            <a:fillRect/>
          </a:stretch>
        </p:blipFill>
        <p:spPr>
          <a:xfrm>
            <a:off x="6699249" y="2491527"/>
            <a:ext cx="2362051" cy="2882241"/>
          </a:xfrm>
          <a:prstGeom prst="rect">
            <a:avLst/>
          </a:prstGeom>
        </p:spPr>
      </p:pic>
      <p:sp>
        <p:nvSpPr>
          <p:cNvPr id="3" name="CaixaDeTexto 2"/>
          <p:cNvSpPr txBox="1"/>
          <p:nvPr/>
        </p:nvSpPr>
        <p:spPr>
          <a:xfrm>
            <a:off x="8232169" y="5133138"/>
            <a:ext cx="898003" cy="253916"/>
          </a:xfrm>
          <a:prstGeom prst="rect">
            <a:avLst/>
          </a:prstGeom>
          <a:solidFill>
            <a:schemeClr val="bg1"/>
          </a:solidFill>
        </p:spPr>
        <p:txBody>
          <a:bodyPr wrap="none" rtlCol="0">
            <a:spAutoFit/>
          </a:bodyPr>
          <a:lstStyle/>
          <a:p>
            <a:r>
              <a:rPr lang="pt-BR" sz="1050" dirty="0" err="1">
                <a:latin typeface="Arial" charset="0"/>
                <a:ea typeface="Arial" charset="0"/>
                <a:cs typeface="Arial" charset="0"/>
              </a:rPr>
              <a:t>Aljos</a:t>
            </a:r>
            <a:r>
              <a:rPr lang="pt-BR" sz="1050" dirty="0">
                <a:latin typeface="Arial" charset="0"/>
                <a:ea typeface="Arial" charset="0"/>
                <a:cs typeface="Arial" charset="0"/>
              </a:rPr>
              <a:t> </a:t>
            </a:r>
            <a:r>
              <a:rPr lang="pt-BR" sz="1050" dirty="0" err="1">
                <a:latin typeface="Arial" charset="0"/>
                <a:ea typeface="Arial" charset="0"/>
                <a:cs typeface="Arial" charset="0"/>
              </a:rPr>
              <a:t>Farjon</a:t>
            </a:r>
            <a:endParaRPr lang="pt-BR" sz="1050" dirty="0">
              <a:latin typeface="Arial" charset="0"/>
              <a:ea typeface="Arial" charset="0"/>
              <a:cs typeface="Arial" charset="0"/>
            </a:endParaRPr>
          </a:p>
        </p:txBody>
      </p:sp>
      <p:sp>
        <p:nvSpPr>
          <p:cNvPr id="6" name="Espaço Reservado para Conteúdo 5"/>
          <p:cNvSpPr>
            <a:spLocks noGrp="1"/>
          </p:cNvSpPr>
          <p:nvPr>
            <p:ph idx="1"/>
          </p:nvPr>
        </p:nvSpPr>
        <p:spPr>
          <a:xfrm>
            <a:off x="447204" y="1995049"/>
            <a:ext cx="6100010" cy="1200151"/>
          </a:xfrm>
        </p:spPr>
        <p:txBody>
          <a:bodyPr>
            <a:noAutofit/>
          </a:bodyPr>
          <a:lstStyle/>
          <a:p>
            <a:pPr algn="just"/>
            <a:r>
              <a:rPr lang="en-GB" sz="1600" dirty="0"/>
              <a:t>The objective of this study was to catalogue the largest </a:t>
            </a:r>
            <a:r>
              <a:rPr lang="en-GB" sz="1600" i="1" dirty="0"/>
              <a:t>A. </a:t>
            </a:r>
            <a:r>
              <a:rPr lang="en-GB" sz="1600" i="1" dirty="0" err="1"/>
              <a:t>angustifolia</a:t>
            </a:r>
            <a:r>
              <a:rPr lang="en-GB" sz="1600" dirty="0"/>
              <a:t> individuals and to detect their rarity and size compared to araucarias on the inventories of Rio Grande do </a:t>
            </a:r>
            <a:r>
              <a:rPr lang="en-GB" sz="1600" dirty="0" err="1"/>
              <a:t>Sul</a:t>
            </a:r>
            <a:r>
              <a:rPr lang="en-GB" sz="1600" dirty="0"/>
              <a:t> and Santa Catarina states. </a:t>
            </a:r>
            <a:endParaRPr lang="pt-BR" sz="1600" dirty="0"/>
          </a:p>
        </p:txBody>
      </p:sp>
      <p:sp>
        <p:nvSpPr>
          <p:cNvPr id="5" name="Espaço Reservado para Número de Slide 4"/>
          <p:cNvSpPr>
            <a:spLocks noGrp="1"/>
          </p:cNvSpPr>
          <p:nvPr>
            <p:ph type="sldNum" sz="quarter" idx="12"/>
          </p:nvPr>
        </p:nvSpPr>
        <p:spPr>
          <a:xfrm>
            <a:off x="6442998" y="5398069"/>
            <a:ext cx="512504" cy="273844"/>
          </a:xfrm>
        </p:spPr>
        <p:txBody>
          <a:bodyPr/>
          <a:lstStyle/>
          <a:p>
            <a:fld id="{D57F1E4F-1CFF-5643-939E-217C01CDF565}" type="slidenum">
              <a:rPr lang="en-US" sz="750"/>
              <a:pPr/>
              <a:t>10</a:t>
            </a:fld>
            <a:endParaRPr lang="en-US" sz="750" dirty="0"/>
          </a:p>
        </p:txBody>
      </p:sp>
      <p:sp>
        <p:nvSpPr>
          <p:cNvPr id="11" name="Título 1"/>
          <p:cNvSpPr txBox="1">
            <a:spLocks/>
          </p:cNvSpPr>
          <p:nvPr/>
        </p:nvSpPr>
        <p:spPr>
          <a:xfrm>
            <a:off x="7301260" y="298051"/>
            <a:ext cx="1842740" cy="854649"/>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b="1" dirty="0">
                <a:solidFill>
                  <a:schemeClr val="bg1"/>
                </a:solidFill>
              </a:rPr>
              <a:t>Introduction</a:t>
            </a:r>
          </a:p>
          <a:p>
            <a:endParaRPr lang="pt-BR" sz="2100" dirty="0">
              <a:solidFill>
                <a:schemeClr val="bg1"/>
              </a:solidFill>
            </a:endParaRPr>
          </a:p>
        </p:txBody>
      </p:sp>
      <p:sp>
        <p:nvSpPr>
          <p:cNvPr id="12" name="Retângulo 11"/>
          <p:cNvSpPr/>
          <p:nvPr/>
        </p:nvSpPr>
        <p:spPr>
          <a:xfrm>
            <a:off x="752546" y="6022848"/>
            <a:ext cx="3539038" cy="307777"/>
          </a:xfrm>
          <a:prstGeom prst="rect">
            <a:avLst/>
          </a:prstGeom>
        </p:spPr>
        <p:txBody>
          <a:bodyPr wrap="square">
            <a:spAutoFit/>
          </a:bodyPr>
          <a:lstStyle/>
          <a:p>
            <a:r>
              <a:rPr lang="pt-BR" sz="1400" dirty="0" err="1">
                <a:latin typeface="Verdana,Italic" charset="0"/>
              </a:rPr>
              <a:t>Accepted</a:t>
            </a:r>
            <a:r>
              <a:rPr lang="pt-BR" sz="1400" dirty="0">
                <a:latin typeface="Verdana,Italic" charset="0"/>
              </a:rPr>
              <a:t> </a:t>
            </a:r>
            <a:r>
              <a:rPr lang="pt-BR" sz="1400" dirty="0" err="1">
                <a:latin typeface="Verdana,Italic" charset="0"/>
              </a:rPr>
              <a:t>Publication</a:t>
            </a:r>
            <a:r>
              <a:rPr lang="pt-BR" sz="1400" dirty="0">
                <a:latin typeface="Verdana,Italic" charset="0"/>
              </a:rPr>
              <a:t>: </a:t>
            </a:r>
            <a:r>
              <a:rPr lang="pt-BR" sz="1400" dirty="0" err="1">
                <a:latin typeface="Verdana,Italic" charset="0"/>
              </a:rPr>
              <a:t>Scientia</a:t>
            </a:r>
            <a:r>
              <a:rPr lang="pt-BR" sz="1400" dirty="0">
                <a:latin typeface="Verdana,Italic" charset="0"/>
              </a:rPr>
              <a:t> </a:t>
            </a:r>
            <a:r>
              <a:rPr lang="pt-BR" sz="1400" dirty="0" err="1">
                <a:latin typeface="Verdana,Italic" charset="0"/>
              </a:rPr>
              <a:t>Agricola</a:t>
            </a:r>
            <a:r>
              <a:rPr lang="pt-BR" sz="1400" dirty="0">
                <a:latin typeface="Verdana,Italic" charset="0"/>
              </a:rPr>
              <a:t>, 2017  </a:t>
            </a:r>
            <a:endParaRPr lang="pt-BR" sz="1400" dirty="0"/>
          </a:p>
        </p:txBody>
      </p:sp>
    </p:spTree>
    <p:extLst>
      <p:ext uri="{BB962C8B-B14F-4D97-AF65-F5344CB8AC3E}">
        <p14:creationId xmlns:p14="http://schemas.microsoft.com/office/powerpoint/2010/main" val="1550430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2475" y="609600"/>
            <a:ext cx="6802008" cy="1320800"/>
          </a:xfrm>
        </p:spPr>
        <p:txBody>
          <a:bodyPr>
            <a:normAutofit/>
          </a:bodyPr>
          <a:lstStyle/>
          <a:p>
            <a:r>
              <a:rPr lang="pt-BR" sz="3200" dirty="0" smtClean="0"/>
              <a:t>Pinheiro-brasileiro</a:t>
            </a:r>
            <a:endParaRPr lang="pt-BR" sz="3200" dirty="0"/>
          </a:p>
        </p:txBody>
      </p:sp>
      <p:sp>
        <p:nvSpPr>
          <p:cNvPr id="3" name="Espaço Reservado para Conteúdo 2"/>
          <p:cNvSpPr>
            <a:spLocks noGrp="1"/>
          </p:cNvSpPr>
          <p:nvPr>
            <p:ph idx="1"/>
          </p:nvPr>
        </p:nvSpPr>
        <p:spPr>
          <a:xfrm>
            <a:off x="292475" y="1580827"/>
            <a:ext cx="4972050" cy="1810277"/>
          </a:xfrm>
        </p:spPr>
        <p:txBody>
          <a:bodyPr>
            <a:normAutofit/>
          </a:bodyPr>
          <a:lstStyle/>
          <a:p>
            <a:pPr algn="just"/>
            <a:endParaRPr lang="pt-BR" dirty="0" smtClean="0"/>
          </a:p>
        </p:txBody>
      </p:sp>
      <p:sp>
        <p:nvSpPr>
          <p:cNvPr id="5" name="Espaço Reservado para Número de Slide 4"/>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7" name="Imagem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8232" y="2273265"/>
            <a:ext cx="5066031" cy="2235678"/>
          </a:xfrm>
          <a:prstGeom prst="rect">
            <a:avLst/>
          </a:prstGeom>
        </p:spPr>
      </p:pic>
      <p:pic>
        <p:nvPicPr>
          <p:cNvPr id="9" name="Imagem 8"/>
          <p:cNvPicPr>
            <a:picLocks noChangeAspect="1"/>
          </p:cNvPicPr>
          <p:nvPr/>
        </p:nvPicPr>
        <p:blipFill>
          <a:blip r:embed="rId4"/>
          <a:stretch>
            <a:fillRect/>
          </a:stretch>
        </p:blipFill>
        <p:spPr>
          <a:xfrm>
            <a:off x="5514263" y="1451401"/>
            <a:ext cx="3015049" cy="1993864"/>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37119" y="3703943"/>
            <a:ext cx="2569335" cy="12102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Título 1"/>
          <p:cNvSpPr txBox="1">
            <a:spLocks/>
          </p:cNvSpPr>
          <p:nvPr/>
        </p:nvSpPr>
        <p:spPr>
          <a:xfrm>
            <a:off x="7301260" y="609600"/>
            <a:ext cx="1842740" cy="854649"/>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b="1" dirty="0">
                <a:solidFill>
                  <a:schemeClr val="bg1"/>
                </a:solidFill>
              </a:rPr>
              <a:t>Introduction</a:t>
            </a:r>
          </a:p>
          <a:p>
            <a:endParaRPr lang="pt-BR" sz="2100" dirty="0">
              <a:solidFill>
                <a:schemeClr val="bg1"/>
              </a:solidFill>
            </a:endParaRPr>
          </a:p>
        </p:txBody>
      </p:sp>
    </p:spTree>
    <p:extLst>
      <p:ext uri="{BB962C8B-B14F-4D97-AF65-F5344CB8AC3E}">
        <p14:creationId xmlns:p14="http://schemas.microsoft.com/office/powerpoint/2010/main" val="1582343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5097" y="510508"/>
            <a:ext cx="6488625" cy="1320800"/>
          </a:xfrm>
        </p:spPr>
        <p:txBody>
          <a:bodyPr>
            <a:normAutofit/>
          </a:bodyPr>
          <a:lstStyle/>
          <a:p>
            <a:r>
              <a:rPr lang="pt-BR" sz="3200" dirty="0" smtClean="0"/>
              <a:t>Pinheiro-brasileiro </a:t>
            </a:r>
            <a:endParaRPr lang="pt-BR" sz="3200" dirty="0"/>
          </a:p>
        </p:txBody>
      </p:sp>
      <p:sp>
        <p:nvSpPr>
          <p:cNvPr id="3" name="Espaço Reservado para Conteúdo 2"/>
          <p:cNvSpPr>
            <a:spLocks noGrp="1"/>
          </p:cNvSpPr>
          <p:nvPr>
            <p:ph idx="1"/>
          </p:nvPr>
        </p:nvSpPr>
        <p:spPr>
          <a:xfrm>
            <a:off x="255599" y="1661110"/>
            <a:ext cx="4002391" cy="4745378"/>
          </a:xfrm>
        </p:spPr>
        <p:txBody>
          <a:bodyPr>
            <a:normAutofit lnSpcReduction="10000"/>
          </a:bodyPr>
          <a:lstStyle/>
          <a:p>
            <a:pPr algn="just"/>
            <a:r>
              <a:rPr lang="pt-BR" i="1" dirty="0" err="1" smtClean="0"/>
              <a:t>Araucaria</a:t>
            </a:r>
            <a:r>
              <a:rPr lang="pt-BR" i="1" dirty="0" smtClean="0"/>
              <a:t> </a:t>
            </a:r>
            <a:r>
              <a:rPr lang="pt-BR" i="1" dirty="0" err="1" smtClean="0"/>
              <a:t>angustifolia</a:t>
            </a:r>
            <a:r>
              <a:rPr lang="pt-BR" i="1" dirty="0" smtClean="0"/>
              <a:t> </a:t>
            </a:r>
            <a:r>
              <a:rPr lang="pt-BR" dirty="0" smtClean="0"/>
              <a:t>- </a:t>
            </a:r>
            <a:r>
              <a:rPr lang="en-GB" dirty="0" err="1" smtClean="0"/>
              <a:t>Araucariaceae</a:t>
            </a:r>
            <a:r>
              <a:rPr lang="en-GB" dirty="0"/>
              <a:t>, (Brazilian pine or Paraná pine) </a:t>
            </a:r>
            <a:r>
              <a:rPr lang="en-GB" dirty="0" smtClean="0"/>
              <a:t>dominate </a:t>
            </a:r>
            <a:r>
              <a:rPr lang="en-GB" dirty="0"/>
              <a:t>the canopy or even surpass widely the canopy as emergent trees, and mature trees are among the largest trees in Brazil (</a:t>
            </a:r>
            <a:r>
              <a:rPr lang="en-GB" sz="1200" dirty="0"/>
              <a:t>Oliveira et al., 2009</a:t>
            </a:r>
            <a:r>
              <a:rPr lang="en-GB" dirty="0"/>
              <a:t>). </a:t>
            </a:r>
            <a:endParaRPr lang="en-GB" dirty="0" smtClean="0"/>
          </a:p>
          <a:p>
            <a:pPr algn="just"/>
            <a:endParaRPr lang="en-GB" dirty="0" smtClean="0"/>
          </a:p>
          <a:p>
            <a:pPr algn="just"/>
            <a:r>
              <a:rPr lang="en-GB" dirty="0" smtClean="0"/>
              <a:t>In this moment, the species is critically endangered </a:t>
            </a:r>
            <a:r>
              <a:rPr lang="en-GB" sz="1200" dirty="0"/>
              <a:t>(Thomas, 2013) </a:t>
            </a:r>
            <a:r>
              <a:rPr lang="en-GB" dirty="0" smtClean="0"/>
              <a:t>and little is known about the existence and condition of these long-lived trees. </a:t>
            </a:r>
            <a:endParaRPr lang="en-GB" dirty="0"/>
          </a:p>
          <a:p>
            <a:pPr algn="just"/>
            <a:endParaRPr lang="en-GB" dirty="0" smtClean="0"/>
          </a:p>
          <a:p>
            <a:pPr algn="just"/>
            <a:r>
              <a:rPr lang="en-GB" dirty="0"/>
              <a:t>12.6% </a:t>
            </a:r>
            <a:r>
              <a:rPr lang="en-GB" dirty="0" smtClean="0"/>
              <a:t>original </a:t>
            </a:r>
            <a:r>
              <a:rPr lang="en-GB" dirty="0"/>
              <a:t>area </a:t>
            </a:r>
            <a:r>
              <a:rPr lang="en-GB" sz="1050" dirty="0"/>
              <a:t>(Ribeiro et al., 2009</a:t>
            </a:r>
            <a:r>
              <a:rPr lang="en-GB" sz="1050" dirty="0" smtClean="0"/>
              <a:t>).</a:t>
            </a:r>
            <a:endParaRPr lang="pt-BR" sz="1050"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Imagem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7399" y="2541164"/>
            <a:ext cx="4467192" cy="3350395"/>
          </a:xfrm>
          <a:prstGeom prst="rect">
            <a:avLst/>
          </a:prstGeom>
        </p:spPr>
      </p:pic>
      <p:sp>
        <p:nvSpPr>
          <p:cNvPr id="8" name="Título 1"/>
          <p:cNvSpPr txBox="1">
            <a:spLocks/>
          </p:cNvSpPr>
          <p:nvPr/>
        </p:nvSpPr>
        <p:spPr>
          <a:xfrm>
            <a:off x="7555042" y="814389"/>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spTree>
    <p:extLst>
      <p:ext uri="{BB962C8B-B14F-4D97-AF65-F5344CB8AC3E}">
        <p14:creationId xmlns:p14="http://schemas.microsoft.com/office/powerpoint/2010/main" val="1054943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3169" y="786538"/>
            <a:ext cx="5905949" cy="4692149"/>
          </a:xfrm>
        </p:spPr>
      </p:pic>
      <p:sp>
        <p:nvSpPr>
          <p:cNvPr id="8" name="Espaço Reservado para Número de Slide 7"/>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Espaço Reservado para Conteúdo 2"/>
          <p:cNvSpPr txBox="1">
            <a:spLocks/>
          </p:cNvSpPr>
          <p:nvPr/>
        </p:nvSpPr>
        <p:spPr>
          <a:xfrm>
            <a:off x="5145437" y="2353577"/>
            <a:ext cx="3879011" cy="2497392"/>
          </a:xfrm>
          <a:prstGeom prst="rect">
            <a:avLst/>
          </a:prstGeom>
          <a:solidFill>
            <a:schemeClr val="bg1"/>
          </a:solidFill>
        </p:spPr>
        <p:txBody>
          <a:bodyPr vert="horz" lIns="68580" tIns="34290" rIns="68580" bIns="3429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n-GB" sz="1900" dirty="0"/>
              <a:t>Plateau of Brazil, in the northwest of Argentina, and in the southeast of Paraguay between 400 m and 1800 m above sea level. </a:t>
            </a:r>
          </a:p>
          <a:p>
            <a:pPr algn="just"/>
            <a:endParaRPr lang="en-GB" sz="1900" dirty="0"/>
          </a:p>
          <a:p>
            <a:pPr algn="just"/>
            <a:r>
              <a:rPr lang="en-GB" sz="1900" dirty="0"/>
              <a:t>Mature individuals are between 20 and 50 m in height 0.5 to 2.4 m in diameter.</a:t>
            </a:r>
          </a:p>
          <a:p>
            <a:pPr algn="just"/>
            <a:endParaRPr lang="pt-BR" sz="1350" dirty="0"/>
          </a:p>
        </p:txBody>
      </p:sp>
      <p:pic>
        <p:nvPicPr>
          <p:cNvPr id="3" name="Imagem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9117" y="779668"/>
            <a:ext cx="1076597" cy="1479015"/>
          </a:xfrm>
          <a:prstGeom prst="rect">
            <a:avLst/>
          </a:prstGeom>
        </p:spPr>
      </p:pic>
      <p:sp>
        <p:nvSpPr>
          <p:cNvPr id="7" name="Retângulo 6"/>
          <p:cNvSpPr/>
          <p:nvPr/>
        </p:nvSpPr>
        <p:spPr>
          <a:xfrm>
            <a:off x="295495" y="6106406"/>
            <a:ext cx="5629035" cy="300082"/>
          </a:xfrm>
          <a:prstGeom prst="rect">
            <a:avLst/>
          </a:prstGeom>
        </p:spPr>
        <p:txBody>
          <a:bodyPr wrap="square">
            <a:spAutoFit/>
          </a:bodyPr>
          <a:lstStyle/>
          <a:p>
            <a:pPr algn="just"/>
            <a:r>
              <a:rPr lang="en-GB" sz="1350" dirty="0"/>
              <a:t>(</a:t>
            </a:r>
            <a:r>
              <a:rPr lang="en-GB" sz="900" dirty="0" err="1"/>
              <a:t>Albiero</a:t>
            </a:r>
            <a:r>
              <a:rPr lang="en-GB" sz="900" dirty="0"/>
              <a:t> Jr. et al., 2015; </a:t>
            </a:r>
            <a:r>
              <a:rPr lang="en-GB" sz="900" dirty="0" err="1"/>
              <a:t>Eckenwalder</a:t>
            </a:r>
            <a:r>
              <a:rPr lang="en-GB" sz="900" dirty="0"/>
              <a:t>, 2009; </a:t>
            </a:r>
            <a:r>
              <a:rPr lang="en-GB" sz="900" dirty="0" err="1"/>
              <a:t>Farjon</a:t>
            </a:r>
            <a:r>
              <a:rPr lang="en-GB" sz="900" dirty="0"/>
              <a:t> and Filer, 2013; Oliveira et al., 2009)</a:t>
            </a:r>
            <a:endParaRPr lang="pt-BR" sz="1350" dirty="0"/>
          </a:p>
        </p:txBody>
      </p:sp>
      <p:sp>
        <p:nvSpPr>
          <p:cNvPr id="9" name="Título 1"/>
          <p:cNvSpPr txBox="1">
            <a:spLocks/>
          </p:cNvSpPr>
          <p:nvPr/>
        </p:nvSpPr>
        <p:spPr>
          <a:xfrm>
            <a:off x="7555042" y="619932"/>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spTree>
    <p:extLst>
      <p:ext uri="{BB962C8B-B14F-4D97-AF65-F5344CB8AC3E}">
        <p14:creationId xmlns:p14="http://schemas.microsoft.com/office/powerpoint/2010/main" val="1409517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63071" y="619932"/>
            <a:ext cx="6594243" cy="5786556"/>
          </a:xfrm>
        </p:spPr>
        <p:txBody>
          <a:bodyPr>
            <a:normAutofit lnSpcReduction="10000"/>
          </a:bodyPr>
          <a:lstStyle/>
          <a:p>
            <a:pPr marL="0" indent="0">
              <a:buNone/>
            </a:pPr>
            <a:r>
              <a:rPr lang="en-GB" sz="2000" b="1" i="1" dirty="0"/>
              <a:t>Study area</a:t>
            </a:r>
            <a:endParaRPr lang="pt-BR" sz="2000" dirty="0"/>
          </a:p>
          <a:p>
            <a:endParaRPr lang="pt-BR" sz="2000" dirty="0"/>
          </a:p>
          <a:p>
            <a:pPr marL="0" indent="0" algn="just">
              <a:buNone/>
            </a:pPr>
            <a:r>
              <a:rPr lang="en-GB" sz="2000" dirty="0"/>
              <a:t>The research was conducted over a three year period</a:t>
            </a:r>
          </a:p>
          <a:p>
            <a:pPr algn="just"/>
            <a:r>
              <a:rPr lang="en-GB" sz="2000" dirty="0"/>
              <a:t>published bibliographies </a:t>
            </a:r>
            <a:r>
              <a:rPr lang="en-GB" sz="1100" dirty="0"/>
              <a:t>(</a:t>
            </a:r>
            <a:r>
              <a:rPr lang="en-GB" sz="1100" dirty="0" err="1"/>
              <a:t>Albiero</a:t>
            </a:r>
            <a:r>
              <a:rPr lang="en-GB" sz="1100" dirty="0"/>
              <a:t> Jr. et al., 2015; </a:t>
            </a:r>
            <a:r>
              <a:rPr lang="en-GB" sz="1100" dirty="0" err="1"/>
              <a:t>Chassot</a:t>
            </a:r>
            <a:r>
              <a:rPr lang="en-GB" sz="1100" dirty="0"/>
              <a:t> et al., 2011; </a:t>
            </a:r>
            <a:r>
              <a:rPr lang="en-GB" sz="1100" dirty="0" err="1"/>
              <a:t>Farjon</a:t>
            </a:r>
            <a:r>
              <a:rPr lang="en-GB" sz="1100" dirty="0"/>
              <a:t> and Filer, 2013; </a:t>
            </a:r>
            <a:r>
              <a:rPr lang="en-GB" sz="1100" dirty="0" err="1"/>
              <a:t>Mattos</a:t>
            </a:r>
            <a:r>
              <a:rPr lang="en-GB" sz="1100" dirty="0"/>
              <a:t> et al., 2007; </a:t>
            </a:r>
            <a:r>
              <a:rPr lang="en-GB" sz="1100" dirty="0" err="1"/>
              <a:t>Mattos</a:t>
            </a:r>
            <a:r>
              <a:rPr lang="en-GB" sz="1100" dirty="0"/>
              <a:t>, 2011; </a:t>
            </a:r>
            <a:r>
              <a:rPr lang="en-GB" sz="1100" dirty="0" err="1"/>
              <a:t>Narvaes</a:t>
            </a:r>
            <a:r>
              <a:rPr lang="en-GB" sz="1100" dirty="0"/>
              <a:t> et al., 2005; </a:t>
            </a:r>
            <a:r>
              <a:rPr lang="en-GB" sz="1100" dirty="0" err="1"/>
              <a:t>Scheeren</a:t>
            </a:r>
            <a:r>
              <a:rPr lang="en-GB" sz="1100" dirty="0"/>
              <a:t> et al., 2000; </a:t>
            </a:r>
            <a:r>
              <a:rPr lang="en-GB" sz="1100" dirty="0" err="1"/>
              <a:t>Stepka</a:t>
            </a:r>
            <a:r>
              <a:rPr lang="en-GB" sz="1100" dirty="0"/>
              <a:t> et al., 2014) </a:t>
            </a:r>
            <a:r>
              <a:rPr lang="en-GB" sz="2000" dirty="0"/>
              <a:t>and reports</a:t>
            </a:r>
            <a:r>
              <a:rPr lang="en-GB" sz="2800" dirty="0" smtClean="0"/>
              <a:t>.</a:t>
            </a:r>
            <a:endParaRPr lang="en-GB" sz="2800" dirty="0"/>
          </a:p>
          <a:p>
            <a:pPr algn="just"/>
            <a:r>
              <a:rPr lang="en-GB" sz="2000" dirty="0"/>
              <a:t>online platform (</a:t>
            </a:r>
            <a:r>
              <a:rPr lang="en-GB" sz="2000" u="sng" dirty="0">
                <a:hlinkClick r:id="rId2"/>
              </a:rPr>
              <a:t>www.arvoresgigantes.org</a:t>
            </a:r>
            <a:r>
              <a:rPr lang="en-GB" sz="2000" dirty="0"/>
              <a:t>)</a:t>
            </a:r>
          </a:p>
          <a:p>
            <a:pPr algn="just"/>
            <a:r>
              <a:rPr lang="en-GB" sz="2000" dirty="0"/>
              <a:t>personal networks</a:t>
            </a:r>
          </a:p>
          <a:p>
            <a:pPr marL="0" indent="0" algn="just">
              <a:buNone/>
            </a:pPr>
            <a:r>
              <a:rPr lang="en-GB" sz="2000" dirty="0"/>
              <a:t>More than 6,813 km (4.233 Miles)</a:t>
            </a:r>
          </a:p>
          <a:p>
            <a:pPr marL="0" indent="0" algn="just">
              <a:buNone/>
            </a:pPr>
            <a:r>
              <a:rPr lang="en-GB" sz="2000" dirty="0"/>
              <a:t>I visited seventeen rural properties and twelve different types of conservation units: </a:t>
            </a:r>
          </a:p>
          <a:p>
            <a:pPr algn="just"/>
            <a:r>
              <a:rPr lang="en-GB" sz="2000" dirty="0"/>
              <a:t>Private Nature Heritage Reserve - RPPN (2), </a:t>
            </a:r>
          </a:p>
          <a:p>
            <a:pPr algn="just"/>
            <a:r>
              <a:rPr lang="en-GB" sz="2000" dirty="0"/>
              <a:t>Indigenous Reserve (1), </a:t>
            </a:r>
          </a:p>
          <a:p>
            <a:pPr algn="just"/>
            <a:r>
              <a:rPr lang="en-GB" sz="2000" dirty="0"/>
              <a:t>National Forests (3), and Municipal (2), State (1) and National (4) Parks. </a:t>
            </a:r>
          </a:p>
          <a:p>
            <a:endParaRPr lang="en-GB" b="1" i="1" dirty="0" smtClean="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14</a:t>
            </a:fld>
            <a:endParaRPr lang="en-US" dirty="0"/>
          </a:p>
        </p:txBody>
      </p:sp>
      <p:sp>
        <p:nvSpPr>
          <p:cNvPr id="4" name="Título 1"/>
          <p:cNvSpPr txBox="1">
            <a:spLocks/>
          </p:cNvSpPr>
          <p:nvPr/>
        </p:nvSpPr>
        <p:spPr>
          <a:xfrm>
            <a:off x="7555042" y="619932"/>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spTree>
    <p:extLst>
      <p:ext uri="{BB962C8B-B14F-4D97-AF65-F5344CB8AC3E}">
        <p14:creationId xmlns:p14="http://schemas.microsoft.com/office/powerpoint/2010/main" val="954055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63071" y="339516"/>
            <a:ext cx="6594243" cy="3147396"/>
          </a:xfrm>
        </p:spPr>
        <p:txBody>
          <a:bodyPr>
            <a:normAutofit/>
          </a:bodyPr>
          <a:lstStyle/>
          <a:p>
            <a:pPr marL="0" indent="0" algn="just">
              <a:buNone/>
            </a:pPr>
            <a:r>
              <a:rPr lang="en-GB" sz="2000" dirty="0" smtClean="0"/>
              <a:t>The </a:t>
            </a:r>
            <a:r>
              <a:rPr lang="en-GB" sz="2000" dirty="0"/>
              <a:t>research was conducted over a three year period</a:t>
            </a:r>
          </a:p>
          <a:p>
            <a:pPr algn="just"/>
            <a:r>
              <a:rPr lang="en-GB" sz="2000" dirty="0"/>
              <a:t>published bibliographies </a:t>
            </a:r>
            <a:r>
              <a:rPr lang="en-GB" sz="1100" dirty="0"/>
              <a:t>(</a:t>
            </a:r>
            <a:r>
              <a:rPr lang="en-GB" sz="1100" dirty="0" err="1"/>
              <a:t>Albiero</a:t>
            </a:r>
            <a:r>
              <a:rPr lang="en-GB" sz="1100" dirty="0"/>
              <a:t> Jr. et al., 2015; </a:t>
            </a:r>
            <a:r>
              <a:rPr lang="en-GB" sz="1100" dirty="0" err="1"/>
              <a:t>Chassot</a:t>
            </a:r>
            <a:r>
              <a:rPr lang="en-GB" sz="1100" dirty="0"/>
              <a:t> et al., 2011; </a:t>
            </a:r>
            <a:r>
              <a:rPr lang="en-GB" sz="1100" dirty="0" err="1"/>
              <a:t>Farjon</a:t>
            </a:r>
            <a:r>
              <a:rPr lang="en-GB" sz="1100" dirty="0"/>
              <a:t> and Filer, 2013; </a:t>
            </a:r>
            <a:r>
              <a:rPr lang="en-GB" sz="1100" dirty="0" err="1"/>
              <a:t>Mattos</a:t>
            </a:r>
            <a:r>
              <a:rPr lang="en-GB" sz="1100" dirty="0"/>
              <a:t> et al., 2007; </a:t>
            </a:r>
            <a:r>
              <a:rPr lang="en-GB" sz="1100" dirty="0" err="1"/>
              <a:t>Mattos</a:t>
            </a:r>
            <a:r>
              <a:rPr lang="en-GB" sz="1100" dirty="0"/>
              <a:t>, 2011; </a:t>
            </a:r>
            <a:r>
              <a:rPr lang="en-GB" sz="1100" dirty="0" err="1"/>
              <a:t>Narvaes</a:t>
            </a:r>
            <a:r>
              <a:rPr lang="en-GB" sz="1100" dirty="0"/>
              <a:t> et al., 2005; </a:t>
            </a:r>
            <a:r>
              <a:rPr lang="en-GB" sz="1100" dirty="0" err="1"/>
              <a:t>Scheeren</a:t>
            </a:r>
            <a:r>
              <a:rPr lang="en-GB" sz="1100" dirty="0"/>
              <a:t> et al., 2000; </a:t>
            </a:r>
            <a:r>
              <a:rPr lang="en-GB" sz="1100" dirty="0" err="1"/>
              <a:t>Stepka</a:t>
            </a:r>
            <a:r>
              <a:rPr lang="en-GB" sz="1100" dirty="0"/>
              <a:t> et al., 2014) </a:t>
            </a:r>
            <a:r>
              <a:rPr lang="en-GB" sz="2000" dirty="0"/>
              <a:t>and reports</a:t>
            </a:r>
            <a:r>
              <a:rPr lang="en-GB" sz="2800" dirty="0" smtClean="0"/>
              <a:t>.</a:t>
            </a:r>
            <a:endParaRPr lang="en-GB" sz="2800" dirty="0"/>
          </a:p>
          <a:p>
            <a:pPr algn="just"/>
            <a:r>
              <a:rPr lang="en-GB" sz="2000" dirty="0" smtClean="0"/>
              <a:t>online platform (</a:t>
            </a:r>
            <a:r>
              <a:rPr lang="en-GB" sz="2000" u="sng" dirty="0" smtClean="0">
                <a:hlinkClick r:id="rId2"/>
              </a:rPr>
              <a:t>www.arvoresgigantes.org</a:t>
            </a:r>
            <a:r>
              <a:rPr lang="en-GB" sz="2000" dirty="0" smtClean="0"/>
              <a:t>)</a:t>
            </a:r>
          </a:p>
          <a:p>
            <a:pPr algn="just"/>
            <a:r>
              <a:rPr lang="en-GB" sz="2000" dirty="0" smtClean="0"/>
              <a:t>personal networks</a:t>
            </a:r>
            <a:endParaRPr lang="en-GB" sz="2000" dirty="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15</a:t>
            </a:fld>
            <a:endParaRPr lang="en-US" dirty="0"/>
          </a:p>
        </p:txBody>
      </p:sp>
      <p:sp>
        <p:nvSpPr>
          <p:cNvPr id="4" name="Título 1"/>
          <p:cNvSpPr txBox="1">
            <a:spLocks/>
          </p:cNvSpPr>
          <p:nvPr/>
        </p:nvSpPr>
        <p:spPr>
          <a:xfrm>
            <a:off x="7555042" y="619932"/>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586" y="2376773"/>
            <a:ext cx="5830414" cy="4481227"/>
          </a:xfrm>
          <a:prstGeom prst="rect">
            <a:avLst/>
          </a:prstGeom>
        </p:spPr>
      </p:pic>
    </p:spTree>
    <p:extLst>
      <p:ext uri="{BB962C8B-B14F-4D97-AF65-F5344CB8AC3E}">
        <p14:creationId xmlns:p14="http://schemas.microsoft.com/office/powerpoint/2010/main" val="1974044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8000" y="452866"/>
            <a:ext cx="4905663" cy="5771058"/>
          </a:xfrm>
        </p:spPr>
        <p:txBody>
          <a:bodyPr>
            <a:noAutofit/>
          </a:bodyPr>
          <a:lstStyle/>
          <a:p>
            <a:pPr marL="0" indent="0" algn="just">
              <a:buNone/>
            </a:pPr>
            <a:r>
              <a:rPr lang="en-GB" sz="2000" b="1" dirty="0"/>
              <a:t>State Forest Inventories</a:t>
            </a:r>
          </a:p>
          <a:p>
            <a:pPr algn="just"/>
            <a:endParaRPr lang="en-GB" sz="2000" dirty="0"/>
          </a:p>
          <a:p>
            <a:pPr algn="just"/>
            <a:r>
              <a:rPr lang="en-GB" sz="2000" dirty="0"/>
              <a:t>Data from the state forest inventories of Rio Grande do </a:t>
            </a:r>
            <a:r>
              <a:rPr lang="en-GB" sz="2000" dirty="0" err="1"/>
              <a:t>Sul</a:t>
            </a:r>
            <a:r>
              <a:rPr lang="en-GB" sz="2000" dirty="0"/>
              <a:t> and Santa Catarina were consulted to check the existence of large trees of </a:t>
            </a:r>
            <a:r>
              <a:rPr lang="en-GB" sz="2000" i="1" dirty="0"/>
              <a:t>A. </a:t>
            </a:r>
            <a:r>
              <a:rPr lang="en-GB" sz="2000" i="1" dirty="0" err="1"/>
              <a:t>angustifolia</a:t>
            </a:r>
            <a:r>
              <a:rPr lang="en-GB" sz="2000" dirty="0"/>
              <a:t> and to help in the search for places in good state of conservation to research. </a:t>
            </a:r>
          </a:p>
          <a:p>
            <a:pPr algn="just"/>
            <a:endParaRPr lang="en-GB" sz="2000" dirty="0"/>
          </a:p>
          <a:p>
            <a:pPr algn="just"/>
            <a:endParaRPr lang="en-GB" sz="2000" dirty="0"/>
          </a:p>
          <a:p>
            <a:pPr algn="just"/>
            <a:r>
              <a:rPr lang="en-GB" sz="2000" dirty="0"/>
              <a:t>The DBH and height of the giant araucarias were compared with all araucarias measured (DBH &gt; 10 cm) on the inventories of Rio Grande do </a:t>
            </a:r>
            <a:r>
              <a:rPr lang="en-GB" sz="2000" dirty="0" err="1"/>
              <a:t>Sul</a:t>
            </a:r>
            <a:r>
              <a:rPr lang="en-GB" sz="2000" dirty="0"/>
              <a:t> and Santa Catarina states (3,529 araucarias).</a:t>
            </a:r>
            <a:endParaRPr lang="pt-BR" sz="2000" dirty="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3663" y="1238709"/>
            <a:ext cx="1662545" cy="4482712"/>
          </a:xfrm>
          <a:prstGeom prst="rect">
            <a:avLst/>
          </a:prstGeom>
        </p:spPr>
      </p:pic>
      <p:sp>
        <p:nvSpPr>
          <p:cNvPr id="6" name="Título 1"/>
          <p:cNvSpPr txBox="1">
            <a:spLocks/>
          </p:cNvSpPr>
          <p:nvPr/>
        </p:nvSpPr>
        <p:spPr>
          <a:xfrm>
            <a:off x="7555042" y="635430"/>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spTree>
    <p:extLst>
      <p:ext uri="{BB962C8B-B14F-4D97-AF65-F5344CB8AC3E}">
        <p14:creationId xmlns:p14="http://schemas.microsoft.com/office/powerpoint/2010/main" val="2115338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4459" y="201478"/>
            <a:ext cx="4763924" cy="5656882"/>
          </a:xfrm>
          <a:solidFill>
            <a:schemeClr val="bg1"/>
          </a:solidFill>
          <a:ln>
            <a:noFill/>
          </a:ln>
        </p:spPr>
        <p:txBody>
          <a:bodyPr>
            <a:noAutofit/>
          </a:bodyPr>
          <a:lstStyle/>
          <a:p>
            <a:pPr marL="0" indent="0">
              <a:buNone/>
            </a:pPr>
            <a:r>
              <a:rPr lang="pt-BR" sz="2000" b="1" i="1" dirty="0" err="1"/>
              <a:t>Dendrometry</a:t>
            </a:r>
            <a:r>
              <a:rPr lang="pt-BR" sz="2000" b="1" i="1" dirty="0"/>
              <a:t> </a:t>
            </a:r>
          </a:p>
          <a:p>
            <a:pPr marL="0" indent="0" algn="just">
              <a:buNone/>
            </a:pPr>
            <a:endParaRPr lang="en-GB" sz="2000" dirty="0"/>
          </a:p>
          <a:p>
            <a:pPr algn="just"/>
            <a:r>
              <a:rPr lang="en-GB" sz="2000" dirty="0"/>
              <a:t>- The circumference at breast height (1.30 m), the total height, and the volume were measured following methodologies in Van Pelt (2001). Measuring tape and </a:t>
            </a:r>
            <a:r>
              <a:rPr lang="en-GB" sz="2000" dirty="0" err="1"/>
              <a:t>dendrometers</a:t>
            </a:r>
            <a:r>
              <a:rPr lang="en-GB" sz="2000" dirty="0"/>
              <a:t> (</a:t>
            </a:r>
            <a:r>
              <a:rPr lang="en-GB" sz="2000" dirty="0" err="1"/>
              <a:t>Trupulse</a:t>
            </a:r>
            <a:r>
              <a:rPr lang="en-GB" sz="2000" dirty="0"/>
              <a:t> 200 B and Criterion 400, Laser Technologies, Inc.) were used. </a:t>
            </a:r>
          </a:p>
          <a:p>
            <a:pPr algn="just"/>
            <a:r>
              <a:rPr lang="en-GB" sz="2000" dirty="0"/>
              <a:t>- The total tree volume consisted of the sum of the </a:t>
            </a:r>
            <a:r>
              <a:rPr lang="en-GB" sz="2000" dirty="0">
                <a:solidFill>
                  <a:srgbClr val="FF0000"/>
                </a:solidFill>
              </a:rPr>
              <a:t>main trunk </a:t>
            </a:r>
            <a:r>
              <a:rPr lang="en-GB" sz="2000" dirty="0"/>
              <a:t>volume and the </a:t>
            </a:r>
            <a:r>
              <a:rPr lang="en-GB" sz="2000" dirty="0">
                <a:solidFill>
                  <a:schemeClr val="accent3"/>
                </a:solidFill>
              </a:rPr>
              <a:t>reiteration trunk </a:t>
            </a:r>
            <a:r>
              <a:rPr lang="en-GB" sz="2000" dirty="0"/>
              <a:t>volumes. </a:t>
            </a:r>
          </a:p>
          <a:p>
            <a:pPr algn="just"/>
            <a:r>
              <a:rPr lang="en-GB" sz="2000" dirty="0"/>
              <a:t>- The cavity areas at the base of the tree trunk were measured using metric tape and laser equipment (</a:t>
            </a:r>
            <a:r>
              <a:rPr lang="en-GB" sz="2000" dirty="0" err="1"/>
              <a:t>Trupulse</a:t>
            </a:r>
            <a:r>
              <a:rPr lang="en-GB" sz="2000" dirty="0"/>
              <a:t> 200 B). </a:t>
            </a:r>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4" name="Imagem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5138" y="857250"/>
            <a:ext cx="2005998" cy="5143500"/>
          </a:xfrm>
          <a:prstGeom prst="rect">
            <a:avLst/>
          </a:prstGeom>
        </p:spPr>
      </p:pic>
      <p:sp>
        <p:nvSpPr>
          <p:cNvPr id="7" name="Retângulo 6"/>
          <p:cNvSpPr/>
          <p:nvPr/>
        </p:nvSpPr>
        <p:spPr>
          <a:xfrm>
            <a:off x="5799221" y="2858437"/>
            <a:ext cx="445169" cy="195775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8" name="Retângulo 7"/>
          <p:cNvSpPr/>
          <p:nvPr/>
        </p:nvSpPr>
        <p:spPr>
          <a:xfrm>
            <a:off x="5951332" y="1387187"/>
            <a:ext cx="150395" cy="14712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0" name="Paralelogramo 9"/>
          <p:cNvSpPr/>
          <p:nvPr/>
        </p:nvSpPr>
        <p:spPr>
          <a:xfrm>
            <a:off x="6101728" y="1591176"/>
            <a:ext cx="427454" cy="1093145"/>
          </a:xfrm>
          <a:prstGeom prst="parallelogram">
            <a:avLst>
              <a:gd name="adj" fmla="val 34179"/>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2" name="Paralelogramo 11"/>
          <p:cNvSpPr/>
          <p:nvPr/>
        </p:nvSpPr>
        <p:spPr>
          <a:xfrm flipH="1">
            <a:off x="5697821" y="2410770"/>
            <a:ext cx="278676" cy="377734"/>
          </a:xfrm>
          <a:prstGeom prst="parallelogram">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3" name="Paralelogramo 12"/>
          <p:cNvSpPr/>
          <p:nvPr/>
        </p:nvSpPr>
        <p:spPr>
          <a:xfrm flipH="1">
            <a:off x="5697821" y="1591176"/>
            <a:ext cx="292424" cy="893291"/>
          </a:xfrm>
          <a:prstGeom prst="parallelogram">
            <a:avLst>
              <a:gd name="adj" fmla="val 34179"/>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11" name="Espaço Reservado para Conteúdo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119643" y="2858437"/>
            <a:ext cx="2024357" cy="1968980"/>
          </a:xfrm>
          <a:prstGeom prst="rect">
            <a:avLst/>
          </a:prstGeom>
        </p:spPr>
      </p:pic>
      <p:sp>
        <p:nvSpPr>
          <p:cNvPr id="14" name="Título 1"/>
          <p:cNvSpPr txBox="1">
            <a:spLocks/>
          </p:cNvSpPr>
          <p:nvPr/>
        </p:nvSpPr>
        <p:spPr>
          <a:xfrm>
            <a:off x="7555042" y="619932"/>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spTree>
    <p:extLst>
      <p:ext uri="{BB962C8B-B14F-4D97-AF65-F5344CB8AC3E}">
        <p14:creationId xmlns:p14="http://schemas.microsoft.com/office/powerpoint/2010/main" val="1994563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4515" y="3576"/>
            <a:ext cx="4376407" cy="6090834"/>
          </a:xfrm>
        </p:spPr>
        <p:txBody>
          <a:bodyPr>
            <a:noAutofit/>
          </a:bodyPr>
          <a:lstStyle/>
          <a:p>
            <a:pPr marL="0" indent="0">
              <a:buNone/>
            </a:pPr>
            <a:r>
              <a:rPr lang="pt-BR" sz="2000" b="1" i="1" dirty="0" err="1"/>
              <a:t>Dendrochronology</a:t>
            </a:r>
            <a:r>
              <a:rPr lang="pt-BR" sz="2000" b="1" i="1" dirty="0"/>
              <a:t> </a:t>
            </a:r>
            <a:endParaRPr lang="pt-BR" sz="2000" dirty="0"/>
          </a:p>
          <a:p>
            <a:pPr marL="0" indent="0" algn="just">
              <a:buNone/>
            </a:pPr>
            <a:endParaRPr lang="en-GB" sz="2000" dirty="0"/>
          </a:p>
          <a:p>
            <a:pPr algn="just"/>
            <a:r>
              <a:rPr lang="en-GB" sz="2000" dirty="0"/>
              <a:t>We measured the periodic mean increments of annual growth rings in a cross-sectional sampling of a dominant tree </a:t>
            </a:r>
            <a:r>
              <a:rPr lang="en-GB" sz="2000" dirty="0" smtClean="0"/>
              <a:t>to </a:t>
            </a:r>
            <a:r>
              <a:rPr lang="en-GB" sz="2000" dirty="0"/>
              <a:t>estimate </a:t>
            </a:r>
            <a:r>
              <a:rPr lang="en-GB" sz="2000" i="1" dirty="0"/>
              <a:t>A. </a:t>
            </a:r>
            <a:r>
              <a:rPr lang="en-GB" sz="2000" i="1" dirty="0" err="1"/>
              <a:t>angustifolia</a:t>
            </a:r>
            <a:r>
              <a:rPr lang="en-GB" sz="2000" dirty="0"/>
              <a:t> ages. </a:t>
            </a:r>
          </a:p>
          <a:p>
            <a:pPr algn="just"/>
            <a:r>
              <a:rPr lang="en-GB" sz="2000" dirty="0"/>
              <a:t>We had permission to destructively sample a relatively large </a:t>
            </a:r>
            <a:r>
              <a:rPr lang="en-GB" sz="2000" dirty="0" smtClean="0"/>
              <a:t>tree</a:t>
            </a:r>
            <a:r>
              <a:rPr lang="en-GB" sz="2000" dirty="0"/>
              <a:t>.</a:t>
            </a:r>
            <a:endParaRPr lang="en-GB" sz="2000" dirty="0" smtClean="0"/>
          </a:p>
          <a:p>
            <a:pPr algn="just"/>
            <a:r>
              <a:rPr lang="en-GB" sz="2000" dirty="0" smtClean="0"/>
              <a:t>We </a:t>
            </a:r>
            <a:r>
              <a:rPr lang="en-GB" sz="2000" dirty="0"/>
              <a:t>then calculated the mean radial increment, which was transformed into diameter at 50-year intervals. Growth rings were counted on the disc collected at the base of the tree (h = 0.1 m).</a:t>
            </a:r>
          </a:p>
          <a:p>
            <a:pPr marL="0" indent="0" algn="just">
              <a:buNone/>
            </a:pPr>
            <a:endParaRPr lang="en-GB" dirty="0"/>
          </a:p>
          <a:p>
            <a:pPr marL="0" indent="0" algn="just">
              <a:buNone/>
            </a:pPr>
            <a:endParaRPr lang="pt-BR" dirty="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Image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3933" y="3589257"/>
            <a:ext cx="3269474" cy="2452105"/>
          </a:xfrm>
          <a:prstGeom prst="rect">
            <a:avLst/>
          </a:prstGeom>
        </p:spPr>
      </p:pic>
      <p:sp>
        <p:nvSpPr>
          <p:cNvPr id="7" name="Título 1"/>
          <p:cNvSpPr txBox="1">
            <a:spLocks/>
          </p:cNvSpPr>
          <p:nvPr/>
        </p:nvSpPr>
        <p:spPr>
          <a:xfrm>
            <a:off x="7555042" y="619932"/>
            <a:ext cx="1588958" cy="172677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bg1"/>
                </a:solidFill>
              </a:rPr>
              <a:t>Materials</a:t>
            </a:r>
          </a:p>
          <a:p>
            <a:r>
              <a:rPr lang="en-GB" sz="1800" b="1" dirty="0">
                <a:solidFill>
                  <a:schemeClr val="bg1"/>
                </a:solidFill>
              </a:rPr>
              <a:t>and</a:t>
            </a:r>
            <a:endParaRPr lang="en-GB" sz="2100" b="1" dirty="0">
              <a:solidFill>
                <a:schemeClr val="bg1"/>
              </a:solidFill>
            </a:endParaRPr>
          </a:p>
          <a:p>
            <a:r>
              <a:rPr lang="en-GB" sz="2400" b="1" dirty="0">
                <a:solidFill>
                  <a:schemeClr val="bg1"/>
                </a:solidFill>
              </a:rPr>
              <a:t>Methods</a:t>
            </a:r>
          </a:p>
          <a:p>
            <a:endParaRPr lang="pt-BR" sz="2700" dirty="0">
              <a:solidFill>
                <a:schemeClr val="bg1"/>
              </a:solidFill>
            </a:endParaRP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288" y="167114"/>
            <a:ext cx="2787388" cy="3716517"/>
          </a:xfrm>
          <a:prstGeom prst="rect">
            <a:avLst/>
          </a:prstGeom>
        </p:spPr>
      </p:pic>
    </p:spTree>
    <p:extLst>
      <p:ext uri="{BB962C8B-B14F-4D97-AF65-F5344CB8AC3E}">
        <p14:creationId xmlns:p14="http://schemas.microsoft.com/office/powerpoint/2010/main" val="839195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21975" y="857251"/>
            <a:ext cx="6886928" cy="4491153"/>
          </a:xfrm>
        </p:spPr>
      </p:pic>
      <p:sp>
        <p:nvSpPr>
          <p:cNvPr id="6" name="Espaço Reservado para Número de Slide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Título 1"/>
          <p:cNvSpPr txBox="1">
            <a:spLocks/>
          </p:cNvSpPr>
          <p:nvPr/>
        </p:nvSpPr>
        <p:spPr>
          <a:xfrm>
            <a:off x="7530385" y="872749"/>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
        <p:nvSpPr>
          <p:cNvPr id="3" name="Retângulo 2"/>
          <p:cNvSpPr/>
          <p:nvPr/>
        </p:nvSpPr>
        <p:spPr>
          <a:xfrm>
            <a:off x="1493239" y="5528604"/>
            <a:ext cx="3150542" cy="400110"/>
          </a:xfrm>
          <a:prstGeom prst="rect">
            <a:avLst/>
          </a:prstGeom>
        </p:spPr>
        <p:txBody>
          <a:bodyPr wrap="none">
            <a:spAutoFit/>
          </a:bodyPr>
          <a:lstStyle/>
          <a:p>
            <a:r>
              <a:rPr lang="en-GB" sz="2000" u="sng" dirty="0">
                <a:hlinkClick r:id="rId3"/>
              </a:rPr>
              <a:t>www.arvoresgigantes.org</a:t>
            </a:r>
            <a:r>
              <a:rPr lang="en-GB" sz="2000" dirty="0"/>
              <a:t> </a:t>
            </a:r>
            <a:endParaRPr lang="pt-BR" sz="2000" dirty="0"/>
          </a:p>
        </p:txBody>
      </p:sp>
    </p:spTree>
    <p:extLst>
      <p:ext uri="{BB962C8B-B14F-4D97-AF65-F5344CB8AC3E}">
        <p14:creationId xmlns:p14="http://schemas.microsoft.com/office/powerpoint/2010/main" val="1634973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16402" y="1627532"/>
            <a:ext cx="4687193" cy="3895173"/>
          </a:xfrm>
        </p:spPr>
        <p:txBody>
          <a:bodyPr>
            <a:noAutofit/>
          </a:bodyPr>
          <a:lstStyle/>
          <a:p>
            <a:pPr algn="just"/>
            <a:r>
              <a:rPr lang="en-GB" dirty="0" err="1" smtClean="0">
                <a:solidFill>
                  <a:schemeClr val="tx1"/>
                </a:solidFill>
              </a:rPr>
              <a:t>Maiores</a:t>
            </a:r>
            <a:r>
              <a:rPr lang="en-GB" dirty="0" smtClean="0">
                <a:solidFill>
                  <a:schemeClr val="tx1"/>
                </a:solidFill>
              </a:rPr>
              <a:t> e </a:t>
            </a:r>
            <a:r>
              <a:rPr lang="en-GB" dirty="0" err="1" smtClean="0">
                <a:solidFill>
                  <a:schemeClr val="tx1"/>
                </a:solidFill>
              </a:rPr>
              <a:t>mais</a:t>
            </a:r>
            <a:r>
              <a:rPr lang="en-GB" dirty="0" smtClean="0">
                <a:solidFill>
                  <a:schemeClr val="tx1"/>
                </a:solidFill>
              </a:rPr>
              <a:t> </a:t>
            </a:r>
            <a:r>
              <a:rPr lang="en-GB" dirty="0" err="1" smtClean="0">
                <a:solidFill>
                  <a:schemeClr val="tx1"/>
                </a:solidFill>
              </a:rPr>
              <a:t>velhos</a:t>
            </a:r>
            <a:r>
              <a:rPr lang="en-GB" dirty="0" smtClean="0">
                <a:solidFill>
                  <a:schemeClr val="tx1"/>
                </a:solidFill>
              </a:rPr>
              <a:t> </a:t>
            </a:r>
            <a:r>
              <a:rPr lang="en-GB" dirty="0" err="1" smtClean="0">
                <a:solidFill>
                  <a:schemeClr val="tx1"/>
                </a:solidFill>
              </a:rPr>
              <a:t>organismos</a:t>
            </a:r>
            <a:r>
              <a:rPr lang="en-GB" dirty="0" smtClean="0">
                <a:solidFill>
                  <a:schemeClr val="tx1"/>
                </a:solidFill>
              </a:rPr>
              <a:t> </a:t>
            </a:r>
            <a:r>
              <a:rPr lang="en-GB" dirty="0" err="1" smtClean="0">
                <a:solidFill>
                  <a:schemeClr val="tx1"/>
                </a:solidFill>
              </a:rPr>
              <a:t>na</a:t>
            </a:r>
            <a:r>
              <a:rPr lang="en-GB" dirty="0" smtClean="0">
                <a:solidFill>
                  <a:schemeClr val="tx1"/>
                </a:solidFill>
              </a:rPr>
              <a:t> </a:t>
            </a:r>
            <a:r>
              <a:rPr lang="en-GB" dirty="0" err="1" smtClean="0">
                <a:solidFill>
                  <a:schemeClr val="tx1"/>
                </a:solidFill>
              </a:rPr>
              <a:t>superficie</a:t>
            </a:r>
            <a:r>
              <a:rPr lang="en-GB" dirty="0" smtClean="0">
                <a:solidFill>
                  <a:schemeClr val="tx1"/>
                </a:solidFill>
              </a:rPr>
              <a:t> da </a:t>
            </a:r>
            <a:r>
              <a:rPr lang="en-GB" dirty="0" smtClean="0">
                <a:solidFill>
                  <a:schemeClr val="tx1"/>
                </a:solidFill>
              </a:rPr>
              <a:t>Terra. </a:t>
            </a:r>
            <a:r>
              <a:rPr lang="en-GB" dirty="0">
                <a:solidFill>
                  <a:schemeClr val="tx1"/>
                </a:solidFill>
              </a:rPr>
              <a:t>A </a:t>
            </a:r>
            <a:r>
              <a:rPr lang="en-GB" dirty="0" err="1">
                <a:solidFill>
                  <a:schemeClr val="tx1"/>
                </a:solidFill>
              </a:rPr>
              <a:t>presença</a:t>
            </a:r>
            <a:r>
              <a:rPr lang="en-GB" dirty="0">
                <a:solidFill>
                  <a:schemeClr val="tx1"/>
                </a:solidFill>
              </a:rPr>
              <a:t> de </a:t>
            </a:r>
            <a:r>
              <a:rPr lang="en-GB" dirty="0" err="1" smtClean="0">
                <a:solidFill>
                  <a:schemeClr val="tx1"/>
                </a:solidFill>
              </a:rPr>
              <a:t>árvores</a:t>
            </a:r>
            <a:r>
              <a:rPr lang="en-GB" dirty="0" smtClean="0">
                <a:solidFill>
                  <a:schemeClr val="tx1"/>
                </a:solidFill>
              </a:rPr>
              <a:t> </a:t>
            </a:r>
            <a:r>
              <a:rPr lang="en-GB" dirty="0" err="1" smtClean="0">
                <a:solidFill>
                  <a:schemeClr val="tx1"/>
                </a:solidFill>
              </a:rPr>
              <a:t>gigantes</a:t>
            </a:r>
            <a:r>
              <a:rPr lang="en-GB" dirty="0" smtClean="0">
                <a:solidFill>
                  <a:schemeClr val="tx1"/>
                </a:solidFill>
              </a:rPr>
              <a:t> </a:t>
            </a:r>
            <a:r>
              <a:rPr lang="en-GB" dirty="0" err="1" smtClean="0">
                <a:solidFill>
                  <a:schemeClr val="tx1"/>
                </a:solidFill>
              </a:rPr>
              <a:t>ou</a:t>
            </a:r>
            <a:r>
              <a:rPr lang="en-GB" dirty="0" smtClean="0">
                <a:solidFill>
                  <a:schemeClr val="tx1"/>
                </a:solidFill>
              </a:rPr>
              <a:t> </a:t>
            </a:r>
            <a:r>
              <a:rPr lang="en-GB" dirty="0" err="1" smtClean="0">
                <a:solidFill>
                  <a:schemeClr val="tx1"/>
                </a:solidFill>
              </a:rPr>
              <a:t>monumentais</a:t>
            </a:r>
            <a:r>
              <a:rPr lang="en-GB" dirty="0" smtClean="0">
                <a:solidFill>
                  <a:schemeClr val="tx1"/>
                </a:solidFill>
              </a:rPr>
              <a:t> </a:t>
            </a:r>
            <a:r>
              <a:rPr lang="en-GB" dirty="0" err="1" smtClean="0">
                <a:solidFill>
                  <a:schemeClr val="tx1"/>
                </a:solidFill>
              </a:rPr>
              <a:t>melhora</a:t>
            </a:r>
            <a:r>
              <a:rPr lang="en-GB" dirty="0" smtClean="0">
                <a:solidFill>
                  <a:schemeClr val="tx1"/>
                </a:solidFill>
              </a:rPr>
              <a:t> </a:t>
            </a:r>
            <a:r>
              <a:rPr lang="en-GB" dirty="0" err="1">
                <a:solidFill>
                  <a:schemeClr val="tx1"/>
                </a:solidFill>
              </a:rPr>
              <a:t>os</a:t>
            </a:r>
            <a:r>
              <a:rPr lang="en-GB" dirty="0">
                <a:solidFill>
                  <a:schemeClr val="tx1"/>
                </a:solidFill>
              </a:rPr>
              <a:t> </a:t>
            </a:r>
            <a:r>
              <a:rPr lang="en-GB" dirty="0" err="1">
                <a:solidFill>
                  <a:schemeClr val="tx1"/>
                </a:solidFill>
              </a:rPr>
              <a:t>ecossistemas</a:t>
            </a:r>
            <a:r>
              <a:rPr lang="en-GB" dirty="0">
                <a:solidFill>
                  <a:schemeClr val="tx1"/>
                </a:solidFill>
              </a:rPr>
              <a:t> </a:t>
            </a:r>
            <a:r>
              <a:rPr lang="en-GB" dirty="0" err="1">
                <a:solidFill>
                  <a:schemeClr val="tx1"/>
                </a:solidFill>
              </a:rPr>
              <a:t>terrestres</a:t>
            </a:r>
            <a:r>
              <a:rPr lang="en-GB" dirty="0">
                <a:solidFill>
                  <a:schemeClr val="tx1"/>
                </a:solidFill>
              </a:rPr>
              <a:t> </a:t>
            </a:r>
            <a:r>
              <a:rPr lang="en-GB" dirty="0" err="1">
                <a:solidFill>
                  <a:schemeClr val="tx1"/>
                </a:solidFill>
              </a:rPr>
              <a:t>à</a:t>
            </a:r>
            <a:r>
              <a:rPr lang="en-GB" dirty="0">
                <a:solidFill>
                  <a:schemeClr val="tx1"/>
                </a:solidFill>
              </a:rPr>
              <a:t> </a:t>
            </a:r>
            <a:r>
              <a:rPr lang="en-GB" dirty="0" err="1">
                <a:solidFill>
                  <a:schemeClr val="tx1"/>
                </a:solidFill>
              </a:rPr>
              <a:t>medida</a:t>
            </a:r>
            <a:r>
              <a:rPr lang="en-GB" dirty="0">
                <a:solidFill>
                  <a:schemeClr val="tx1"/>
                </a:solidFill>
              </a:rPr>
              <a:t> </a:t>
            </a:r>
            <a:r>
              <a:rPr lang="en-GB" dirty="0" err="1">
                <a:solidFill>
                  <a:schemeClr val="tx1"/>
                </a:solidFill>
              </a:rPr>
              <a:t>que</a:t>
            </a:r>
            <a:r>
              <a:rPr lang="en-GB" dirty="0">
                <a:solidFill>
                  <a:schemeClr val="tx1"/>
                </a:solidFill>
              </a:rPr>
              <a:t> as </a:t>
            </a:r>
            <a:r>
              <a:rPr lang="en-GB" dirty="0" err="1">
                <a:solidFill>
                  <a:schemeClr val="tx1"/>
                </a:solidFill>
              </a:rPr>
              <a:t>copas</a:t>
            </a:r>
            <a:r>
              <a:rPr lang="en-GB" dirty="0">
                <a:solidFill>
                  <a:schemeClr val="tx1"/>
                </a:solidFill>
              </a:rPr>
              <a:t> </a:t>
            </a:r>
            <a:r>
              <a:rPr lang="en-GB" dirty="0" err="1">
                <a:solidFill>
                  <a:schemeClr val="tx1"/>
                </a:solidFill>
              </a:rPr>
              <a:t>grandes</a:t>
            </a:r>
            <a:r>
              <a:rPr lang="en-GB" dirty="0">
                <a:solidFill>
                  <a:schemeClr val="tx1"/>
                </a:solidFill>
              </a:rPr>
              <a:t> </a:t>
            </a:r>
            <a:r>
              <a:rPr lang="en-GB" dirty="0" err="1">
                <a:solidFill>
                  <a:schemeClr val="tx1"/>
                </a:solidFill>
              </a:rPr>
              <a:t>aumentam</a:t>
            </a:r>
            <a:r>
              <a:rPr lang="en-GB" dirty="0">
                <a:solidFill>
                  <a:schemeClr val="tx1"/>
                </a:solidFill>
              </a:rPr>
              <a:t> a </a:t>
            </a:r>
            <a:r>
              <a:rPr lang="en-GB" dirty="0" err="1">
                <a:solidFill>
                  <a:schemeClr val="tx1"/>
                </a:solidFill>
              </a:rPr>
              <a:t>biodiversidade</a:t>
            </a:r>
            <a:r>
              <a:rPr lang="en-GB" dirty="0">
                <a:solidFill>
                  <a:schemeClr val="tx1"/>
                </a:solidFill>
              </a:rPr>
              <a:t> e </a:t>
            </a:r>
            <a:r>
              <a:rPr lang="en-GB" dirty="0" err="1">
                <a:solidFill>
                  <a:schemeClr val="tx1"/>
                </a:solidFill>
              </a:rPr>
              <a:t>parâmetros</a:t>
            </a:r>
            <a:r>
              <a:rPr lang="en-GB" dirty="0">
                <a:solidFill>
                  <a:schemeClr val="tx1"/>
                </a:solidFill>
              </a:rPr>
              <a:t> de </a:t>
            </a:r>
            <a:r>
              <a:rPr lang="en-GB" dirty="0" err="1">
                <a:solidFill>
                  <a:schemeClr val="tx1"/>
                </a:solidFill>
              </a:rPr>
              <a:t>biomassa</a:t>
            </a:r>
            <a:r>
              <a:rPr lang="en-GB" dirty="0">
                <a:solidFill>
                  <a:schemeClr val="tx1"/>
                </a:solidFill>
              </a:rPr>
              <a:t> </a:t>
            </a:r>
            <a:r>
              <a:rPr lang="en-GB" sz="1400" dirty="0">
                <a:solidFill>
                  <a:schemeClr val="tx1"/>
                </a:solidFill>
              </a:rPr>
              <a:t>(Franklin et al., 2002; </a:t>
            </a:r>
            <a:r>
              <a:rPr lang="en-GB" sz="1400" dirty="0" err="1">
                <a:solidFill>
                  <a:schemeClr val="tx1"/>
                </a:solidFill>
              </a:rPr>
              <a:t>Lindenmayer</a:t>
            </a:r>
            <a:r>
              <a:rPr lang="en-GB" sz="1400" dirty="0">
                <a:solidFill>
                  <a:schemeClr val="tx1"/>
                </a:solidFill>
              </a:rPr>
              <a:t> et al., 2012; </a:t>
            </a:r>
            <a:r>
              <a:rPr lang="en-GB" sz="1400" dirty="0" err="1">
                <a:solidFill>
                  <a:schemeClr val="tx1"/>
                </a:solidFill>
              </a:rPr>
              <a:t>Sillett</a:t>
            </a:r>
            <a:r>
              <a:rPr lang="en-GB" sz="1400" dirty="0">
                <a:solidFill>
                  <a:schemeClr val="tx1"/>
                </a:solidFill>
              </a:rPr>
              <a:t> et al., 2015; </a:t>
            </a:r>
            <a:r>
              <a:rPr lang="en-GB" sz="1400" dirty="0" err="1">
                <a:solidFill>
                  <a:schemeClr val="tx1"/>
                </a:solidFill>
              </a:rPr>
              <a:t>Sillett</a:t>
            </a:r>
            <a:r>
              <a:rPr lang="en-GB" sz="1400" dirty="0">
                <a:solidFill>
                  <a:schemeClr val="tx1"/>
                </a:solidFill>
              </a:rPr>
              <a:t> and Van Pelt, 2000; Van Pelt, 2001). </a:t>
            </a:r>
            <a:endParaRPr lang="en-GB" sz="1400" dirty="0" smtClean="0">
              <a:solidFill>
                <a:schemeClr val="tx1"/>
              </a:solidFill>
            </a:endParaRPr>
          </a:p>
          <a:p>
            <a:pPr algn="just"/>
            <a:endParaRPr lang="en-GB" dirty="0" smtClean="0">
              <a:solidFill>
                <a:schemeClr val="tx1"/>
              </a:solidFill>
            </a:endParaRPr>
          </a:p>
          <a:p>
            <a:pPr algn="just"/>
            <a:r>
              <a:rPr lang="en-US" dirty="0" err="1" smtClean="0">
                <a:solidFill>
                  <a:schemeClr val="tx1"/>
                </a:solidFill>
              </a:rPr>
              <a:t>Aspecto</a:t>
            </a:r>
            <a:r>
              <a:rPr lang="en-US" dirty="0" smtClean="0">
                <a:solidFill>
                  <a:schemeClr val="tx1"/>
                </a:solidFill>
              </a:rPr>
              <a:t> tur</a:t>
            </a:r>
            <a:r>
              <a:rPr lang="pt-BR" dirty="0" err="1" smtClean="0">
                <a:solidFill>
                  <a:schemeClr val="tx1"/>
                </a:solidFill>
              </a:rPr>
              <a:t>ís</a:t>
            </a:r>
            <a:r>
              <a:rPr lang="en-US" dirty="0" err="1" smtClean="0">
                <a:solidFill>
                  <a:schemeClr val="tx1"/>
                </a:solidFill>
              </a:rPr>
              <a:t>tico</a:t>
            </a:r>
            <a:r>
              <a:rPr lang="en-US" dirty="0" smtClean="0">
                <a:solidFill>
                  <a:schemeClr val="tx1"/>
                </a:solidFill>
              </a:rPr>
              <a:t>, </a:t>
            </a:r>
            <a:r>
              <a:rPr lang="en-US" dirty="0" err="1" smtClean="0">
                <a:solidFill>
                  <a:schemeClr val="tx1"/>
                </a:solidFill>
              </a:rPr>
              <a:t>potencial</a:t>
            </a:r>
            <a:r>
              <a:rPr lang="en-US" dirty="0" smtClean="0">
                <a:solidFill>
                  <a:schemeClr val="tx1"/>
                </a:solidFill>
              </a:rPr>
              <a:t> de $$$$, </a:t>
            </a:r>
            <a:r>
              <a:rPr lang="en-US" dirty="0" err="1" smtClean="0">
                <a:solidFill>
                  <a:schemeClr val="tx1"/>
                </a:solidFill>
              </a:rPr>
              <a:t>exemplo</a:t>
            </a:r>
            <a:r>
              <a:rPr lang="en-US" dirty="0" smtClean="0">
                <a:solidFill>
                  <a:schemeClr val="tx1"/>
                </a:solidFill>
              </a:rPr>
              <a:t> Sequoias </a:t>
            </a:r>
            <a:r>
              <a:rPr lang="en-US" sz="1400" dirty="0" smtClean="0">
                <a:solidFill>
                  <a:schemeClr val="tx1"/>
                </a:solidFill>
              </a:rPr>
              <a:t>(Lanner </a:t>
            </a:r>
            <a:r>
              <a:rPr lang="en-US" sz="1400" dirty="0">
                <a:solidFill>
                  <a:schemeClr val="tx1"/>
                </a:solidFill>
              </a:rPr>
              <a:t>2007; Sibley 2009</a:t>
            </a:r>
            <a:r>
              <a:rPr lang="en-US" sz="1400" dirty="0" smtClean="0">
                <a:solidFill>
                  <a:schemeClr val="tx1"/>
                </a:solidFill>
              </a:rPr>
              <a:t>).</a:t>
            </a:r>
            <a:endParaRPr lang="en-US" sz="1400" dirty="0" smtClean="0">
              <a:solidFill>
                <a:schemeClr val="tx1"/>
              </a:solidFill>
            </a:endParaRPr>
          </a:p>
        </p:txBody>
      </p:sp>
      <p:sp>
        <p:nvSpPr>
          <p:cNvPr id="8" name="Espaço Reservado para Número de Slide 7"/>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Image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1130" y="1627532"/>
            <a:ext cx="2950114" cy="3933484"/>
          </a:xfrm>
          <a:prstGeom prst="rect">
            <a:avLst/>
          </a:prstGeom>
        </p:spPr>
      </p:pic>
      <p:sp>
        <p:nvSpPr>
          <p:cNvPr id="7" name="Título 1"/>
          <p:cNvSpPr txBox="1">
            <a:spLocks/>
          </p:cNvSpPr>
          <p:nvPr/>
        </p:nvSpPr>
        <p:spPr>
          <a:xfrm>
            <a:off x="7301260" y="298051"/>
            <a:ext cx="1842740" cy="854649"/>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b="1" dirty="0">
                <a:solidFill>
                  <a:schemeClr val="bg1"/>
                </a:solidFill>
              </a:rPr>
              <a:t>Introduction</a:t>
            </a:r>
          </a:p>
          <a:p>
            <a:endParaRPr lang="pt-BR" sz="2100" dirty="0">
              <a:solidFill>
                <a:schemeClr val="bg1"/>
              </a:solidFill>
            </a:endParaRPr>
          </a:p>
        </p:txBody>
      </p:sp>
      <p:sp>
        <p:nvSpPr>
          <p:cNvPr id="9" name="Título 1"/>
          <p:cNvSpPr txBox="1">
            <a:spLocks/>
          </p:cNvSpPr>
          <p:nvPr/>
        </p:nvSpPr>
        <p:spPr>
          <a:xfrm>
            <a:off x="416402" y="428200"/>
            <a:ext cx="6447501" cy="990600"/>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mtClean="0"/>
              <a:t>Giant trees and Monumental trees</a:t>
            </a:r>
            <a:endParaRPr lang="pt-BR" dirty="0"/>
          </a:p>
        </p:txBody>
      </p:sp>
      <p:sp>
        <p:nvSpPr>
          <p:cNvPr id="11" name="Retângulo 10"/>
          <p:cNvSpPr/>
          <p:nvPr/>
        </p:nvSpPr>
        <p:spPr>
          <a:xfrm>
            <a:off x="6085071" y="5662690"/>
            <a:ext cx="2060179" cy="276999"/>
          </a:xfrm>
          <a:prstGeom prst="rect">
            <a:avLst/>
          </a:prstGeom>
        </p:spPr>
        <p:txBody>
          <a:bodyPr wrap="none">
            <a:spAutoFit/>
          </a:bodyPr>
          <a:lstStyle/>
          <a:p>
            <a:r>
              <a:rPr lang="en-US" sz="1200" i="1" dirty="0" err="1"/>
              <a:t>Sequoiadendron</a:t>
            </a:r>
            <a:r>
              <a:rPr lang="en-US" sz="1200" i="1" dirty="0"/>
              <a:t> </a:t>
            </a:r>
            <a:r>
              <a:rPr lang="en-US" sz="1200" i="1" dirty="0" err="1"/>
              <a:t>giganteum</a:t>
            </a:r>
            <a:endParaRPr lang="pt-BR" sz="1200" dirty="0"/>
          </a:p>
        </p:txBody>
      </p:sp>
    </p:spTree>
    <p:extLst>
      <p:ext uri="{BB962C8B-B14F-4D97-AF65-F5344CB8AC3E}">
        <p14:creationId xmlns:p14="http://schemas.microsoft.com/office/powerpoint/2010/main" val="1589122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88287" y="1131662"/>
            <a:ext cx="6886928" cy="4384242"/>
          </a:xfrm>
        </p:spPr>
      </p:pic>
      <p:sp>
        <p:nvSpPr>
          <p:cNvPr id="3" name="Espaço Reservado para Número de Slide 2"/>
          <p:cNvSpPr>
            <a:spLocks noGrp="1"/>
          </p:cNvSpPr>
          <p:nvPr>
            <p:ph type="sldNum" sz="quarter" idx="12"/>
          </p:nvPr>
        </p:nvSpPr>
        <p:spPr/>
        <p:txBody>
          <a:bodyPr/>
          <a:lstStyle/>
          <a:p>
            <a:fld id="{D57F1E4F-1CFF-5643-939E-217C01CDF565}" type="slidenum">
              <a:rPr lang="en-US" smtClean="0"/>
              <a:pPr/>
              <a:t>20</a:t>
            </a:fld>
            <a:endParaRPr lang="en-US" dirty="0"/>
          </a:p>
        </p:txBody>
      </p:sp>
      <p:sp>
        <p:nvSpPr>
          <p:cNvPr id="6" name="Retângulo 5"/>
          <p:cNvSpPr/>
          <p:nvPr/>
        </p:nvSpPr>
        <p:spPr>
          <a:xfrm>
            <a:off x="1493239" y="5528604"/>
            <a:ext cx="3150542" cy="400110"/>
          </a:xfrm>
          <a:prstGeom prst="rect">
            <a:avLst/>
          </a:prstGeom>
        </p:spPr>
        <p:txBody>
          <a:bodyPr wrap="none">
            <a:spAutoFit/>
          </a:bodyPr>
          <a:lstStyle/>
          <a:p>
            <a:r>
              <a:rPr lang="en-GB" sz="2000" u="sng" dirty="0">
                <a:hlinkClick r:id="rId3"/>
              </a:rPr>
              <a:t>www.arvoresgigantes.org</a:t>
            </a:r>
            <a:r>
              <a:rPr lang="en-GB" sz="2000" dirty="0"/>
              <a:t> </a:t>
            </a:r>
            <a:endParaRPr lang="pt-BR" sz="2000" dirty="0"/>
          </a:p>
        </p:txBody>
      </p:sp>
      <p:sp>
        <p:nvSpPr>
          <p:cNvPr id="7"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766905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b="1" dirty="0" err="1" smtClean="0"/>
              <a:t>Pinheir</a:t>
            </a:r>
            <a:r>
              <a:rPr lang="pt-BR" b="1" dirty="0" err="1" smtClean="0"/>
              <a:t>ão</a:t>
            </a:r>
            <a:r>
              <a:rPr lang="pt-BR" b="1" dirty="0" smtClean="0"/>
              <a:t> </a:t>
            </a:r>
            <a:r>
              <a:rPr lang="en-GB" b="1" dirty="0" smtClean="0"/>
              <a:t>– number one</a:t>
            </a:r>
            <a:endParaRPr lang="pt-BR" dirty="0"/>
          </a:p>
        </p:txBody>
      </p:sp>
      <p:sp>
        <p:nvSpPr>
          <p:cNvPr id="3" name="Espaço Reservado para Conteúdo 2"/>
          <p:cNvSpPr>
            <a:spLocks noGrp="1"/>
          </p:cNvSpPr>
          <p:nvPr>
            <p:ph idx="1"/>
          </p:nvPr>
        </p:nvSpPr>
        <p:spPr>
          <a:xfrm>
            <a:off x="533033" y="2650733"/>
            <a:ext cx="3612582" cy="1910993"/>
          </a:xfrm>
        </p:spPr>
        <p:txBody>
          <a:bodyPr>
            <a:noAutofit/>
          </a:bodyPr>
          <a:lstStyle/>
          <a:p>
            <a:pPr marL="0" indent="0" algn="just">
              <a:buNone/>
            </a:pPr>
            <a:r>
              <a:rPr lang="en-GB" dirty="0" smtClean="0"/>
              <a:t>The </a:t>
            </a:r>
            <a:r>
              <a:rPr lang="en-GB" dirty="0"/>
              <a:t>cavities made this tree undesirable to loggers who exploited the same area located in São </a:t>
            </a:r>
            <a:r>
              <a:rPr lang="en-GB" dirty="0" smtClean="0"/>
              <a:t>Joaquim (SC) </a:t>
            </a:r>
            <a:r>
              <a:rPr lang="en-GB" dirty="0"/>
              <a:t>in four annual cutting cycles until the early </a:t>
            </a:r>
            <a:r>
              <a:rPr lang="en-GB" dirty="0" smtClean="0"/>
              <a:t>1980s. </a:t>
            </a:r>
          </a:p>
          <a:p>
            <a:pPr marL="0" indent="0" algn="just">
              <a:buNone/>
            </a:pPr>
            <a:endParaRPr lang="en-GB" dirty="0" smtClean="0"/>
          </a:p>
          <a:p>
            <a:pPr marL="0" indent="0" algn="just">
              <a:buNone/>
            </a:pPr>
            <a:r>
              <a:rPr lang="en-GB" dirty="0" smtClean="0"/>
              <a:t> </a:t>
            </a:r>
            <a:endParaRPr lang="en-GB" dirty="0" smtClean="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10" name="Imagem 9"/>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432151" y="1847851"/>
            <a:ext cx="2715769" cy="318646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7312" y="1953503"/>
            <a:ext cx="2357550" cy="3080809"/>
          </a:xfrm>
          <a:prstGeom prst="rect">
            <a:avLst/>
          </a:prstGeom>
        </p:spPr>
      </p:pic>
      <p:sp>
        <p:nvSpPr>
          <p:cNvPr id="8"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1047517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b="1" dirty="0" err="1" smtClean="0"/>
              <a:t>Pinheiro</a:t>
            </a:r>
            <a:r>
              <a:rPr lang="en-GB" b="1" dirty="0" smtClean="0"/>
              <a:t> Grosso</a:t>
            </a:r>
            <a:endParaRPr lang="pt-BR" dirty="0"/>
          </a:p>
        </p:txBody>
      </p:sp>
      <p:sp>
        <p:nvSpPr>
          <p:cNvPr id="3" name="Espaço Reservado para Conteúdo 2"/>
          <p:cNvSpPr>
            <a:spLocks noGrp="1"/>
          </p:cNvSpPr>
          <p:nvPr>
            <p:ph idx="1"/>
          </p:nvPr>
        </p:nvSpPr>
        <p:spPr>
          <a:xfrm>
            <a:off x="3498368" y="1555715"/>
            <a:ext cx="3356386" cy="2707840"/>
          </a:xfrm>
        </p:spPr>
        <p:txBody>
          <a:bodyPr>
            <a:noAutofit/>
          </a:bodyPr>
          <a:lstStyle/>
          <a:p>
            <a:pPr marL="0" indent="0" algn="just">
              <a:buNone/>
            </a:pPr>
            <a:r>
              <a:rPr lang="en-GB" sz="2000" dirty="0"/>
              <a:t>The </a:t>
            </a:r>
            <a:r>
              <a:rPr lang="en-GB" sz="2000" dirty="0" smtClean="0"/>
              <a:t>‘</a:t>
            </a:r>
            <a:r>
              <a:rPr lang="en-GB" sz="2000" dirty="0" err="1"/>
              <a:t>Pinheiro</a:t>
            </a:r>
            <a:r>
              <a:rPr lang="en-GB" sz="2000" dirty="0"/>
              <a:t> Grosso’ </a:t>
            </a:r>
            <a:r>
              <a:rPr lang="en-GB" sz="2000" dirty="0" smtClean="0"/>
              <a:t>is </a:t>
            </a:r>
            <a:r>
              <a:rPr lang="en-GB" sz="2000" dirty="0"/>
              <a:t>located in the </a:t>
            </a:r>
            <a:r>
              <a:rPr lang="en-GB" sz="2000" dirty="0" err="1"/>
              <a:t>Pinheiro</a:t>
            </a:r>
            <a:r>
              <a:rPr lang="en-GB" sz="2000" dirty="0"/>
              <a:t> Grosso Municipal Park. It is the only tree among the giant araucarias that has a complete tourist infrastructure and is the  best known and most visited </a:t>
            </a:r>
            <a:r>
              <a:rPr lang="en-GB" sz="2000" dirty="0" smtClean="0"/>
              <a:t>tree.</a:t>
            </a:r>
          </a:p>
          <a:p>
            <a:pPr marL="0" indent="0" algn="just">
              <a:buNone/>
            </a:pPr>
            <a:r>
              <a:rPr lang="en-GB" sz="2000" dirty="0" smtClean="0"/>
              <a:t> </a:t>
            </a:r>
          </a:p>
          <a:p>
            <a:pPr marL="0" indent="0" algn="just">
              <a:buNone/>
            </a:pPr>
            <a:r>
              <a:rPr lang="en-GB" sz="2000" dirty="0" smtClean="0"/>
              <a:t>This </a:t>
            </a:r>
            <a:r>
              <a:rPr lang="en-GB" sz="2000" dirty="0"/>
              <a:t>tree is visited by more than 13,000 people per </a:t>
            </a:r>
            <a:r>
              <a:rPr lang="en-GB" sz="2000" dirty="0" smtClean="0"/>
              <a:t>year</a:t>
            </a:r>
            <a:r>
              <a:rPr lang="en-GB" sz="2000" dirty="0"/>
              <a:t>.</a:t>
            </a:r>
            <a:endParaRPr lang="pt-BR" sz="2000" dirty="0"/>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262" y="1847851"/>
            <a:ext cx="3145914" cy="4193512"/>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1290" y="1982000"/>
            <a:ext cx="1820605" cy="2682141"/>
          </a:xfrm>
          <a:prstGeom prst="rect">
            <a:avLst/>
          </a:prstGeom>
        </p:spPr>
      </p:pic>
      <p:sp>
        <p:nvSpPr>
          <p:cNvPr id="8"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956561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6462" y="306162"/>
            <a:ext cx="5796366" cy="1320800"/>
          </a:xfrm>
        </p:spPr>
        <p:txBody>
          <a:bodyPr>
            <a:normAutofit/>
          </a:bodyPr>
          <a:lstStyle/>
          <a:p>
            <a:r>
              <a:rPr lang="en-GB" dirty="0"/>
              <a:t>The third </a:t>
            </a:r>
            <a:r>
              <a:rPr lang="en-GB"/>
              <a:t>largest </a:t>
            </a:r>
            <a:r>
              <a:rPr lang="en-GB" smtClean="0"/>
              <a:t>araucaria Ca</a:t>
            </a:r>
            <a:r>
              <a:rPr lang="pt-BR" dirty="0" err="1" smtClean="0"/>
              <a:t>çador</a:t>
            </a:r>
            <a:endParaRPr lang="pt-BR" dirty="0"/>
          </a:p>
        </p:txBody>
      </p:sp>
      <p:sp>
        <p:nvSpPr>
          <p:cNvPr id="3" name="Espaço Reservado para Conteúdo 2"/>
          <p:cNvSpPr>
            <a:spLocks noGrp="1"/>
          </p:cNvSpPr>
          <p:nvPr>
            <p:ph idx="1"/>
          </p:nvPr>
        </p:nvSpPr>
        <p:spPr>
          <a:xfrm>
            <a:off x="451814" y="1626962"/>
            <a:ext cx="3996200" cy="4537606"/>
          </a:xfrm>
        </p:spPr>
        <p:txBody>
          <a:bodyPr>
            <a:noAutofit/>
          </a:bodyPr>
          <a:lstStyle/>
          <a:p>
            <a:pPr marL="0" indent="0" algn="just">
              <a:buNone/>
            </a:pPr>
            <a:endParaRPr lang="en-GB" sz="1600" dirty="0" smtClean="0"/>
          </a:p>
          <a:p>
            <a:pPr marL="0" indent="0" algn="just">
              <a:buNone/>
            </a:pPr>
            <a:r>
              <a:rPr lang="en-GB" sz="1600" dirty="0" smtClean="0"/>
              <a:t>The </a:t>
            </a:r>
            <a:r>
              <a:rPr lang="en-GB" sz="1600" dirty="0"/>
              <a:t>site is a forest fragment with a history of intense human exploitation that contains two giant trees, one of which is listed in this study. </a:t>
            </a:r>
            <a:endParaRPr lang="en-GB" sz="1600" dirty="0" smtClean="0"/>
          </a:p>
          <a:p>
            <a:pPr marL="0" indent="0" algn="just">
              <a:buNone/>
            </a:pPr>
            <a:endParaRPr lang="en-GB" sz="1600" dirty="0"/>
          </a:p>
          <a:p>
            <a:pPr marL="0" indent="0" algn="just">
              <a:buNone/>
            </a:pPr>
            <a:r>
              <a:rPr lang="en-GB" sz="1600" dirty="0" smtClean="0"/>
              <a:t>This </a:t>
            </a:r>
            <a:r>
              <a:rPr lang="en-GB" sz="1600" dirty="0"/>
              <a:t>close proximity between these two trees </a:t>
            </a:r>
            <a:r>
              <a:rPr lang="en-GB" sz="1600" dirty="0" smtClean="0"/>
              <a:t>( 6</a:t>
            </a:r>
            <a:r>
              <a:rPr lang="pt-BR" sz="1600" dirty="0"/>
              <a:t> </a:t>
            </a:r>
            <a:r>
              <a:rPr lang="pt-BR" sz="1600" dirty="0" smtClean="0"/>
              <a:t>e 14 position) </a:t>
            </a:r>
            <a:r>
              <a:rPr lang="en-GB" sz="1600" dirty="0" smtClean="0"/>
              <a:t>prompts </a:t>
            </a:r>
            <a:r>
              <a:rPr lang="en-GB" sz="1600" dirty="0"/>
              <a:t>us to speculate that in the past these large trees were more common and could be found at high frequencies. </a:t>
            </a:r>
            <a:endParaRPr lang="en-GB" sz="1600" dirty="0" smtClean="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5" name="Imagem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65379" y="2851689"/>
            <a:ext cx="3758594" cy="2818945"/>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7687" y="1626963"/>
            <a:ext cx="1876313" cy="2635072"/>
          </a:xfrm>
          <a:prstGeom prst="rect">
            <a:avLst/>
          </a:prstGeom>
        </p:spPr>
      </p:pic>
      <p:sp>
        <p:nvSpPr>
          <p:cNvPr id="9"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8470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81912" y="857251"/>
            <a:ext cx="6593761" cy="2151386"/>
          </a:xfrm>
        </p:spPr>
        <p:txBody>
          <a:bodyPr>
            <a:normAutofit/>
          </a:bodyPr>
          <a:lstStyle/>
          <a:p>
            <a:pPr algn="just"/>
            <a:r>
              <a:rPr lang="en-US" dirty="0"/>
              <a:t>In the inventories of Rio Grande do </a:t>
            </a:r>
            <a:r>
              <a:rPr lang="en-US" dirty="0" err="1"/>
              <a:t>Sul</a:t>
            </a:r>
            <a:r>
              <a:rPr lang="en-US" dirty="0"/>
              <a:t> (RS) and Santa Catarina (SC) states, 1,810 and 1,697 araucarias were measured, respectively. The largest araucarias showed 144 cm in DBH in RS and 108 cm in SC. </a:t>
            </a:r>
          </a:p>
        </p:txBody>
      </p:sp>
      <p:sp>
        <p:nvSpPr>
          <p:cNvPr id="12" name="Espaço Reservado para Número de Slide 11"/>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4" name="Espaço Reservado para Conteúdo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5199" y="2728671"/>
            <a:ext cx="5458362" cy="2818241"/>
          </a:xfrm>
          <a:prstGeom prst="rect">
            <a:avLst/>
          </a:prstGeom>
        </p:spPr>
      </p:pic>
      <p:sp>
        <p:nvSpPr>
          <p:cNvPr id="5" name="Retângulo 4"/>
          <p:cNvSpPr/>
          <p:nvPr/>
        </p:nvSpPr>
        <p:spPr>
          <a:xfrm>
            <a:off x="3398745" y="3113433"/>
            <a:ext cx="2271530" cy="111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6" name="Retângulo 5"/>
          <p:cNvSpPr/>
          <p:nvPr/>
        </p:nvSpPr>
        <p:spPr>
          <a:xfrm>
            <a:off x="4890053" y="4713632"/>
            <a:ext cx="917035" cy="406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8" name="Espaço Reservado para Conteúdo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825" y="2323821"/>
            <a:ext cx="6565847" cy="3406988"/>
          </a:xfrm>
          <a:prstGeom prst="rect">
            <a:avLst/>
          </a:prstGeom>
        </p:spPr>
      </p:pic>
      <p:sp>
        <p:nvSpPr>
          <p:cNvPr id="10" name="Retângulo 9"/>
          <p:cNvSpPr/>
          <p:nvPr/>
        </p:nvSpPr>
        <p:spPr>
          <a:xfrm>
            <a:off x="3398745" y="2462072"/>
            <a:ext cx="3104816" cy="130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Retângulo 10"/>
          <p:cNvSpPr/>
          <p:nvPr/>
        </p:nvSpPr>
        <p:spPr>
          <a:xfrm flipV="1">
            <a:off x="3634801" y="4713632"/>
            <a:ext cx="3104816" cy="208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2" name="Imagem 1"/>
          <p:cNvPicPr>
            <a:picLocks noChangeAspect="1"/>
          </p:cNvPicPr>
          <p:nvPr/>
        </p:nvPicPr>
        <p:blipFill rotWithShape="1">
          <a:blip r:embed="rId4">
            <a:alphaModFix amt="35000"/>
            <a:extLst>
              <a:ext uri="{28A0092B-C50C-407E-A947-70E740481C1C}">
                <a14:useLocalDpi xmlns:a14="http://schemas.microsoft.com/office/drawing/2010/main"/>
              </a:ext>
            </a:extLst>
          </a:blip>
          <a:srcRect/>
          <a:stretch/>
        </p:blipFill>
        <p:spPr>
          <a:xfrm flipH="1">
            <a:off x="779725" y="2462073"/>
            <a:ext cx="6649775" cy="2862842"/>
          </a:xfrm>
          <a:prstGeom prst="rect">
            <a:avLst/>
          </a:prstGeom>
          <a:noFill/>
          <a:ln>
            <a:noFill/>
          </a:ln>
        </p:spPr>
      </p:pic>
      <p:sp>
        <p:nvSpPr>
          <p:cNvPr id="9" name="Retângulo 8"/>
          <p:cNvSpPr/>
          <p:nvPr/>
        </p:nvSpPr>
        <p:spPr>
          <a:xfrm>
            <a:off x="3709555" y="2728670"/>
            <a:ext cx="1330037" cy="51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3" name="Retângulo 12"/>
          <p:cNvSpPr/>
          <p:nvPr/>
        </p:nvSpPr>
        <p:spPr>
          <a:xfrm>
            <a:off x="3268362" y="3470704"/>
            <a:ext cx="189000" cy="18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4" name="Losango 13"/>
          <p:cNvSpPr/>
          <p:nvPr/>
        </p:nvSpPr>
        <p:spPr>
          <a:xfrm>
            <a:off x="2659454" y="3483838"/>
            <a:ext cx="216243" cy="206648"/>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5" name="CaixaDeTexto 14"/>
          <p:cNvSpPr txBox="1"/>
          <p:nvPr/>
        </p:nvSpPr>
        <p:spPr>
          <a:xfrm>
            <a:off x="3190979" y="3227497"/>
            <a:ext cx="369012" cy="300082"/>
          </a:xfrm>
          <a:prstGeom prst="rect">
            <a:avLst/>
          </a:prstGeom>
          <a:noFill/>
        </p:spPr>
        <p:txBody>
          <a:bodyPr wrap="none" rtlCol="0">
            <a:spAutoFit/>
          </a:bodyPr>
          <a:lstStyle/>
          <a:p>
            <a:r>
              <a:rPr lang="pt-BR" sz="1350"/>
              <a:t>RS</a:t>
            </a:r>
          </a:p>
        </p:txBody>
      </p:sp>
      <p:sp>
        <p:nvSpPr>
          <p:cNvPr id="16" name="CaixaDeTexto 15"/>
          <p:cNvSpPr txBox="1"/>
          <p:nvPr/>
        </p:nvSpPr>
        <p:spPr>
          <a:xfrm>
            <a:off x="2593785" y="3232987"/>
            <a:ext cx="372218" cy="300082"/>
          </a:xfrm>
          <a:prstGeom prst="rect">
            <a:avLst/>
          </a:prstGeom>
          <a:noFill/>
        </p:spPr>
        <p:txBody>
          <a:bodyPr wrap="none" rtlCol="0">
            <a:spAutoFit/>
          </a:bodyPr>
          <a:lstStyle/>
          <a:p>
            <a:r>
              <a:rPr lang="pt-BR" sz="1350" dirty="0"/>
              <a:t>SC</a:t>
            </a:r>
          </a:p>
        </p:txBody>
      </p:sp>
      <p:sp>
        <p:nvSpPr>
          <p:cNvPr id="17" name="Retângulo 16"/>
          <p:cNvSpPr/>
          <p:nvPr/>
        </p:nvSpPr>
        <p:spPr>
          <a:xfrm>
            <a:off x="5996031" y="4839923"/>
            <a:ext cx="635466" cy="390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8" name="Retângulo 17"/>
          <p:cNvSpPr/>
          <p:nvPr/>
        </p:nvSpPr>
        <p:spPr>
          <a:xfrm>
            <a:off x="4633420" y="4850780"/>
            <a:ext cx="635466" cy="390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9" name="Retângulo 18"/>
          <p:cNvSpPr/>
          <p:nvPr/>
        </p:nvSpPr>
        <p:spPr>
          <a:xfrm>
            <a:off x="3277519" y="4857763"/>
            <a:ext cx="635466" cy="383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0" name="Retângulo 19"/>
          <p:cNvSpPr/>
          <p:nvPr/>
        </p:nvSpPr>
        <p:spPr>
          <a:xfrm>
            <a:off x="2109383" y="4850780"/>
            <a:ext cx="635466" cy="383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1"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612359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09825" y="2260027"/>
            <a:ext cx="6565847" cy="3406988"/>
          </a:xfrm>
        </p:spPr>
      </p:pic>
      <p:sp>
        <p:nvSpPr>
          <p:cNvPr id="3" name="Espaço Reservado para Número de Slide 2"/>
          <p:cNvSpPr>
            <a:spLocks noGrp="1"/>
          </p:cNvSpPr>
          <p:nvPr>
            <p:ph type="sldNum" sz="quarter" idx="12"/>
          </p:nvPr>
        </p:nvSpPr>
        <p:spPr/>
        <p:txBody>
          <a:bodyPr/>
          <a:lstStyle/>
          <a:p>
            <a:fld id="{D57F1E4F-1CFF-5643-939E-217C01CDF565}" type="slidenum">
              <a:rPr lang="en-US" smtClean="0"/>
              <a:pPr/>
              <a:t>25</a:t>
            </a:fld>
            <a:endParaRPr lang="en-US" dirty="0"/>
          </a:p>
        </p:txBody>
      </p:sp>
      <p:sp>
        <p:nvSpPr>
          <p:cNvPr id="5" name="Retângulo 4"/>
          <p:cNvSpPr/>
          <p:nvPr/>
        </p:nvSpPr>
        <p:spPr>
          <a:xfrm>
            <a:off x="294636" y="638226"/>
            <a:ext cx="6662677" cy="1323439"/>
          </a:xfrm>
          <a:prstGeom prst="rect">
            <a:avLst/>
          </a:prstGeom>
        </p:spPr>
        <p:txBody>
          <a:bodyPr wrap="square">
            <a:spAutoFit/>
          </a:bodyPr>
          <a:lstStyle/>
          <a:p>
            <a:pPr algn="just"/>
            <a:r>
              <a:rPr lang="en-US" sz="2000" dirty="0"/>
              <a:t>The late legal protection of araucaria (</a:t>
            </a:r>
            <a:r>
              <a:rPr lang="en-US" sz="2000" dirty="0" err="1"/>
              <a:t>Brasil</a:t>
            </a:r>
            <a:r>
              <a:rPr lang="en-US" sz="2000" dirty="0"/>
              <a:t>, 2001) and the small number of trees protected by landowners are probably the cause for the few number of remaining giant araucarias. </a:t>
            </a:r>
          </a:p>
        </p:txBody>
      </p:sp>
      <p:sp>
        <p:nvSpPr>
          <p:cNvPr id="6" name="Oval 5"/>
          <p:cNvSpPr/>
          <p:nvPr/>
        </p:nvSpPr>
        <p:spPr>
          <a:xfrm>
            <a:off x="3365939" y="2323821"/>
            <a:ext cx="3260100" cy="10911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7" name="Seta para a Direita 6"/>
          <p:cNvSpPr/>
          <p:nvPr/>
        </p:nvSpPr>
        <p:spPr>
          <a:xfrm>
            <a:off x="3469341" y="4709208"/>
            <a:ext cx="847165" cy="443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8" name="Retângulo 7"/>
          <p:cNvSpPr/>
          <p:nvPr/>
        </p:nvSpPr>
        <p:spPr>
          <a:xfrm>
            <a:off x="3469341" y="4361909"/>
            <a:ext cx="1460721" cy="300082"/>
          </a:xfrm>
          <a:prstGeom prst="rect">
            <a:avLst/>
          </a:prstGeom>
          <a:ln>
            <a:solidFill>
              <a:srgbClr val="FF0000"/>
            </a:solidFill>
          </a:ln>
        </p:spPr>
        <p:txBody>
          <a:bodyPr wrap="none">
            <a:spAutoFit/>
          </a:bodyPr>
          <a:lstStyle/>
          <a:p>
            <a:r>
              <a:rPr lang="en-US" sz="1350" dirty="0">
                <a:solidFill>
                  <a:schemeClr val="accent1">
                    <a:lumMod val="75000"/>
                  </a:schemeClr>
                </a:solidFill>
              </a:rPr>
              <a:t>Giant Araucarias</a:t>
            </a:r>
            <a:endParaRPr lang="pt-BR" sz="1350" dirty="0">
              <a:solidFill>
                <a:schemeClr val="accent1">
                  <a:lumMod val="75000"/>
                </a:schemeClr>
              </a:solidFill>
            </a:endParaRPr>
          </a:p>
        </p:txBody>
      </p:sp>
      <p:cxnSp>
        <p:nvCxnSpPr>
          <p:cNvPr id="10" name="Conector Reto 9"/>
          <p:cNvCxnSpPr/>
          <p:nvPr/>
        </p:nvCxnSpPr>
        <p:spPr>
          <a:xfrm flipV="1">
            <a:off x="3469341" y="2430556"/>
            <a:ext cx="0" cy="2823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6403041" y="2828925"/>
            <a:ext cx="0" cy="24255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tângulo 16"/>
          <p:cNvSpPr/>
          <p:nvPr/>
        </p:nvSpPr>
        <p:spPr>
          <a:xfrm>
            <a:off x="3892923" y="3414978"/>
            <a:ext cx="2443618" cy="715581"/>
          </a:xfrm>
          <a:prstGeom prst="rect">
            <a:avLst/>
          </a:prstGeom>
        </p:spPr>
        <p:txBody>
          <a:bodyPr wrap="square">
            <a:spAutoFit/>
          </a:bodyPr>
          <a:lstStyle/>
          <a:p>
            <a:pPr algn="just"/>
            <a:r>
              <a:rPr lang="en-GB" sz="1350" dirty="0"/>
              <a:t>The volumes of these old trees are very large, ranging from 38.2 m</a:t>
            </a:r>
            <a:r>
              <a:rPr lang="en-GB" sz="1350" baseline="30000" dirty="0"/>
              <a:t>3</a:t>
            </a:r>
            <a:r>
              <a:rPr lang="en-GB" sz="1350" dirty="0"/>
              <a:t> to 106.6 m</a:t>
            </a:r>
            <a:r>
              <a:rPr lang="en-GB" sz="1350" baseline="30000" dirty="0"/>
              <a:t>3</a:t>
            </a:r>
            <a:r>
              <a:rPr lang="en-GB" sz="1350" dirty="0"/>
              <a:t>. </a:t>
            </a:r>
            <a:endParaRPr lang="pt-BR" sz="1350" dirty="0"/>
          </a:p>
        </p:txBody>
      </p:sp>
      <p:sp>
        <p:nvSpPr>
          <p:cNvPr id="2" name="Retângulo 1"/>
          <p:cNvSpPr/>
          <p:nvPr/>
        </p:nvSpPr>
        <p:spPr>
          <a:xfrm>
            <a:off x="6821676" y="2828925"/>
            <a:ext cx="1890898" cy="1384995"/>
          </a:xfrm>
          <a:prstGeom prst="rect">
            <a:avLst/>
          </a:prstGeom>
          <a:solidFill>
            <a:schemeClr val="bg1"/>
          </a:solidFill>
          <a:ln>
            <a:solidFill>
              <a:srgbClr val="FF0000"/>
            </a:solidFill>
          </a:ln>
        </p:spPr>
        <p:txBody>
          <a:bodyPr wrap="square">
            <a:spAutoFit/>
          </a:bodyPr>
          <a:lstStyle/>
          <a:p>
            <a:pPr algn="just"/>
            <a:r>
              <a:rPr lang="en-GB" sz="1400" dirty="0"/>
              <a:t>This is a monumental tree, the only living proof of the potential growth and longevity in the species. </a:t>
            </a:r>
            <a:endParaRPr lang="pt-BR" sz="1400" dirty="0"/>
          </a:p>
        </p:txBody>
      </p:sp>
      <p:sp>
        <p:nvSpPr>
          <p:cNvPr id="13"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8563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1" animBg="1"/>
      <p:bldP spid="8" grpId="1" animBg="1"/>
      <p:bldP spid="1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7575" y="1295853"/>
            <a:ext cx="3970934" cy="2138270"/>
          </a:xfrm>
        </p:spPr>
        <p:txBody>
          <a:bodyPr>
            <a:noAutofit/>
          </a:bodyPr>
          <a:lstStyle/>
          <a:p>
            <a:pPr algn="just"/>
            <a:r>
              <a:rPr lang="en-GB" sz="2000" dirty="0"/>
              <a:t>The cavities made this tree undesirable to loggers. </a:t>
            </a:r>
          </a:p>
          <a:p>
            <a:pPr algn="just"/>
            <a:endParaRPr lang="en-GB" sz="2000" dirty="0"/>
          </a:p>
          <a:p>
            <a:pPr algn="just"/>
            <a:endParaRPr lang="en-GB" sz="2800" dirty="0"/>
          </a:p>
          <a:p>
            <a:pPr algn="just"/>
            <a:r>
              <a:rPr lang="en-GB" sz="2000" dirty="0"/>
              <a:t>However, it is important by other life forms...</a:t>
            </a:r>
            <a:endParaRPr lang="pt-BR" sz="2000" dirty="0"/>
          </a:p>
        </p:txBody>
      </p:sp>
      <p:sp>
        <p:nvSpPr>
          <p:cNvPr id="8" name="Espaço Reservado para Número de Slide 7"/>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4" name="Espaço Reservado para Conteúdo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6490" y="3843562"/>
            <a:ext cx="4253947" cy="1912078"/>
          </a:xfrm>
          <a:prstGeom prst="rect">
            <a:avLst/>
          </a:prstGeom>
        </p:spPr>
      </p:pic>
      <p:sp>
        <p:nvSpPr>
          <p:cNvPr id="2" name="Retângulo 1"/>
          <p:cNvSpPr/>
          <p:nvPr/>
        </p:nvSpPr>
        <p:spPr>
          <a:xfrm>
            <a:off x="691916" y="5626815"/>
            <a:ext cx="1391728" cy="300082"/>
          </a:xfrm>
          <a:prstGeom prst="rect">
            <a:avLst/>
          </a:prstGeom>
        </p:spPr>
        <p:txBody>
          <a:bodyPr wrap="none">
            <a:spAutoFit/>
          </a:bodyPr>
          <a:lstStyle/>
          <a:p>
            <a:r>
              <a:rPr lang="en-GB" sz="1350" dirty="0"/>
              <a:t>natural cavities</a:t>
            </a:r>
            <a:endParaRPr lang="pt-BR" sz="1350" dirty="0"/>
          </a:p>
        </p:txBody>
      </p:sp>
      <p:sp>
        <p:nvSpPr>
          <p:cNvPr id="6" name="Retângulo 5"/>
          <p:cNvSpPr/>
          <p:nvPr/>
        </p:nvSpPr>
        <p:spPr>
          <a:xfrm>
            <a:off x="3096940" y="5626815"/>
            <a:ext cx="1173719" cy="300082"/>
          </a:xfrm>
          <a:prstGeom prst="rect">
            <a:avLst/>
          </a:prstGeom>
        </p:spPr>
        <p:txBody>
          <a:bodyPr wrap="none">
            <a:spAutoFit/>
          </a:bodyPr>
          <a:lstStyle/>
          <a:p>
            <a:r>
              <a:rPr lang="en-GB" sz="1350" dirty="0"/>
              <a:t>man-cavities</a:t>
            </a:r>
            <a:endParaRPr lang="pt-BR" sz="1350" dirty="0"/>
          </a:p>
        </p:txBody>
      </p:sp>
      <p:pic>
        <p:nvPicPr>
          <p:cNvPr id="9" name="Imagem 8"/>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6247792" y="2248295"/>
            <a:ext cx="3162209" cy="23716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m 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14665" y="4262555"/>
            <a:ext cx="2038389" cy="13881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m 10"/>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424651" y="1972270"/>
            <a:ext cx="2038389" cy="18712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tângulo 11"/>
          <p:cNvSpPr/>
          <p:nvPr/>
        </p:nvSpPr>
        <p:spPr>
          <a:xfrm>
            <a:off x="4535239" y="1704277"/>
            <a:ext cx="1593128" cy="507831"/>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pt-BR" sz="1350" dirty="0"/>
              <a:t>INSECTS </a:t>
            </a:r>
          </a:p>
          <a:p>
            <a:pPr algn="ctr"/>
            <a:r>
              <a:rPr lang="pt-BR" sz="1350" dirty="0"/>
              <a:t>WASHER AND BEES</a:t>
            </a:r>
          </a:p>
        </p:txBody>
      </p:sp>
      <p:sp>
        <p:nvSpPr>
          <p:cNvPr id="13" name="Retângulo 12"/>
          <p:cNvSpPr/>
          <p:nvPr/>
        </p:nvSpPr>
        <p:spPr>
          <a:xfrm>
            <a:off x="4987138" y="3961513"/>
            <a:ext cx="984565" cy="507831"/>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pt-BR" sz="1350" dirty="0"/>
              <a:t>MAMMALS </a:t>
            </a:r>
          </a:p>
          <a:p>
            <a:pPr algn="ctr"/>
            <a:r>
              <a:rPr lang="pt-BR" sz="1350" dirty="0"/>
              <a:t>BATS</a:t>
            </a:r>
          </a:p>
        </p:txBody>
      </p:sp>
      <p:sp>
        <p:nvSpPr>
          <p:cNvPr id="14" name="Seta Dobrada para Cima 13"/>
          <p:cNvSpPr/>
          <p:nvPr/>
        </p:nvSpPr>
        <p:spPr>
          <a:xfrm>
            <a:off x="6309553" y="2884500"/>
            <a:ext cx="1720997" cy="1702904"/>
          </a:xfrm>
          <a:prstGeom prst="bentUpArrow">
            <a:avLst>
              <a:gd name="adj1" fmla="val 23593"/>
              <a:gd name="adj2" fmla="val 16816"/>
              <a:gd name="adj3" fmla="val 26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7" name="Retângulo 6"/>
          <p:cNvSpPr/>
          <p:nvPr/>
        </p:nvSpPr>
        <p:spPr>
          <a:xfrm>
            <a:off x="6442801" y="4203888"/>
            <a:ext cx="1508746" cy="323165"/>
          </a:xfrm>
          <a:prstGeom prst="rect">
            <a:avLst/>
          </a:prstGeom>
        </p:spPr>
        <p:txBody>
          <a:bodyPr wrap="none">
            <a:spAutoFit/>
          </a:bodyPr>
          <a:lstStyle/>
          <a:p>
            <a:r>
              <a:rPr lang="pt-BR" sz="1500" b="1" dirty="0" err="1"/>
              <a:t>biological</a:t>
            </a:r>
            <a:r>
              <a:rPr lang="pt-BR" sz="1500" b="1" dirty="0"/>
              <a:t> cave</a:t>
            </a:r>
          </a:p>
        </p:txBody>
      </p:sp>
      <p:sp>
        <p:nvSpPr>
          <p:cNvPr id="16"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108134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animBg="1"/>
      <p:bldP spid="13" grpId="2" animBg="1"/>
      <p:bldP spid="14" grpId="1" animBg="1"/>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69095" y="1720615"/>
            <a:ext cx="89156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0" name="Título 1"/>
          <p:cNvSpPr>
            <a:spLocks noGrp="1"/>
          </p:cNvSpPr>
          <p:nvPr>
            <p:ph type="title"/>
          </p:nvPr>
        </p:nvSpPr>
        <p:spPr>
          <a:xfrm>
            <a:off x="7778416" y="1941876"/>
            <a:ext cx="1365584" cy="1077060"/>
          </a:xfrm>
        </p:spPr>
        <p:txBody>
          <a:bodyPr>
            <a:noAutofit/>
          </a:bodyPr>
          <a:lstStyle/>
          <a:p>
            <a:pPr algn="ctr"/>
            <a:r>
              <a:rPr lang="pt-BR" sz="1800" b="1" dirty="0" err="1">
                <a:solidFill>
                  <a:schemeClr val="bg1"/>
                </a:solidFill>
              </a:rPr>
              <a:t>How</a:t>
            </a:r>
            <a:r>
              <a:rPr lang="pt-BR" sz="1800" b="1" dirty="0">
                <a:solidFill>
                  <a:schemeClr val="bg1"/>
                </a:solidFill>
              </a:rPr>
              <a:t> </a:t>
            </a:r>
            <a:r>
              <a:rPr lang="pt-BR" sz="1800" b="1" dirty="0" err="1">
                <a:solidFill>
                  <a:schemeClr val="bg1"/>
                </a:solidFill>
              </a:rPr>
              <a:t>old</a:t>
            </a:r>
            <a:r>
              <a:rPr lang="pt-BR" sz="1800" b="1" dirty="0">
                <a:solidFill>
                  <a:schemeClr val="bg1"/>
                </a:solidFill>
              </a:rPr>
              <a:t> </a:t>
            </a:r>
            <a:r>
              <a:rPr lang="pt-BR" sz="1800" b="1" dirty="0" err="1">
                <a:solidFill>
                  <a:schemeClr val="bg1"/>
                </a:solidFill>
              </a:rPr>
              <a:t>is</a:t>
            </a:r>
            <a:r>
              <a:rPr lang="pt-BR" sz="1800" b="1" dirty="0">
                <a:solidFill>
                  <a:schemeClr val="bg1"/>
                </a:solidFill>
              </a:rPr>
              <a:t> </a:t>
            </a:r>
            <a:r>
              <a:rPr lang="pt-BR" sz="1800" b="1" dirty="0" err="1">
                <a:solidFill>
                  <a:schemeClr val="bg1"/>
                </a:solidFill>
              </a:rPr>
              <a:t>the</a:t>
            </a:r>
            <a:r>
              <a:rPr lang="pt-BR" sz="1800" b="1" dirty="0">
                <a:solidFill>
                  <a:schemeClr val="bg1"/>
                </a:solidFill>
              </a:rPr>
              <a:t> </a:t>
            </a:r>
            <a:r>
              <a:rPr lang="pt-BR" sz="1800" b="1" dirty="0" err="1">
                <a:solidFill>
                  <a:schemeClr val="bg1"/>
                </a:solidFill>
              </a:rPr>
              <a:t>araucaria</a:t>
            </a:r>
            <a:r>
              <a:rPr lang="pt-BR" sz="1800" b="1" dirty="0">
                <a:solidFill>
                  <a:schemeClr val="bg1"/>
                </a:solidFill>
              </a:rPr>
              <a:t> </a:t>
            </a:r>
            <a:r>
              <a:rPr lang="pt-BR" sz="1800" b="1" dirty="0" err="1">
                <a:solidFill>
                  <a:schemeClr val="bg1"/>
                </a:solidFill>
              </a:rPr>
              <a:t>giant</a:t>
            </a:r>
            <a:r>
              <a:rPr lang="pt-BR" sz="1800" b="1" dirty="0">
                <a:solidFill>
                  <a:schemeClr val="bg1"/>
                </a:solidFill>
              </a:rPr>
              <a:t>?</a:t>
            </a:r>
          </a:p>
        </p:txBody>
      </p:sp>
      <p:sp>
        <p:nvSpPr>
          <p:cNvPr id="3" name="Espaço Reservado para Número de Slide 2"/>
          <p:cNvSpPr>
            <a:spLocks noGrp="1"/>
          </p:cNvSpPr>
          <p:nvPr>
            <p:ph type="sldNum" sz="quarter" idx="12"/>
          </p:nvPr>
        </p:nvSpPr>
        <p:spPr/>
        <p:txBody>
          <a:bodyPr/>
          <a:lstStyle/>
          <a:p>
            <a:fld id="{D57F1E4F-1CFF-5643-939E-217C01CDF565}" type="slidenum">
              <a:rPr lang="en-US" smtClean="0"/>
              <a:pPr/>
              <a:t>27</a:t>
            </a:fld>
            <a:endParaRPr lang="en-US" dirty="0"/>
          </a:p>
        </p:txBody>
      </p:sp>
      <p:sp>
        <p:nvSpPr>
          <p:cNvPr id="2" name="Retângulo 1"/>
          <p:cNvSpPr/>
          <p:nvPr/>
        </p:nvSpPr>
        <p:spPr>
          <a:xfrm>
            <a:off x="590448" y="4249926"/>
            <a:ext cx="6446224" cy="2192908"/>
          </a:xfrm>
          <a:prstGeom prst="rect">
            <a:avLst/>
          </a:prstGeom>
        </p:spPr>
        <p:txBody>
          <a:bodyPr wrap="square">
            <a:spAutoFit/>
          </a:bodyPr>
          <a:lstStyle/>
          <a:p>
            <a:pPr algn="just"/>
            <a:r>
              <a:rPr lang="en-GB" sz="1600" dirty="0"/>
              <a:t>The average annual increment in tree diameter evaluated in our study was 0.585 cm year</a:t>
            </a:r>
            <a:r>
              <a:rPr lang="en-GB" sz="1600" baseline="30000" dirty="0"/>
              <a:t>-1</a:t>
            </a:r>
            <a:r>
              <a:rPr lang="en-GB" sz="1600" dirty="0"/>
              <a:t>, with substantial variation depending on the life stage of the tree.</a:t>
            </a:r>
          </a:p>
          <a:p>
            <a:pPr algn="just"/>
            <a:r>
              <a:rPr lang="en-GB" sz="1600" dirty="0"/>
              <a:t> </a:t>
            </a:r>
          </a:p>
          <a:p>
            <a:pPr algn="just"/>
            <a:r>
              <a:rPr lang="en-GB" sz="1600" dirty="0"/>
              <a:t>Current annual increments measuring 0.167 cm in diameter in DAP are expected from age 300 onward. </a:t>
            </a:r>
          </a:p>
          <a:p>
            <a:pPr algn="just"/>
            <a:endParaRPr lang="en-GB" sz="1350" dirty="0"/>
          </a:p>
          <a:p>
            <a:pPr algn="just"/>
            <a:r>
              <a:rPr lang="en-GB" sz="1350" dirty="0"/>
              <a:t>We need partners…</a:t>
            </a:r>
            <a:r>
              <a:rPr lang="pt-BR" sz="1350" dirty="0"/>
              <a:t> </a:t>
            </a:r>
            <a:endParaRPr lang="en-GB" sz="1350" dirty="0"/>
          </a:p>
          <a:p>
            <a:pPr algn="just"/>
            <a:endParaRPr lang="en-GB" sz="1350" dirty="0"/>
          </a:p>
        </p:txBody>
      </p:sp>
      <p:pic>
        <p:nvPicPr>
          <p:cNvPr id="8" name="Imagem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9114"/>
            <a:ext cx="7183084" cy="215014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spTree>
    <p:extLst>
      <p:ext uri="{BB962C8B-B14F-4D97-AF65-F5344CB8AC3E}">
        <p14:creationId xmlns:p14="http://schemas.microsoft.com/office/powerpoint/2010/main" val="1109621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txBox="1">
            <a:spLocks/>
          </p:cNvSpPr>
          <p:nvPr/>
        </p:nvSpPr>
        <p:spPr>
          <a:xfrm>
            <a:off x="7740748" y="2110906"/>
            <a:ext cx="1403252" cy="107706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t-BR" sz="1800" b="1" dirty="0" err="1">
                <a:solidFill>
                  <a:schemeClr val="bg1"/>
                </a:solidFill>
              </a:rPr>
              <a:t>How</a:t>
            </a:r>
            <a:r>
              <a:rPr lang="pt-BR" sz="1800" b="1" dirty="0">
                <a:solidFill>
                  <a:schemeClr val="bg1"/>
                </a:solidFill>
              </a:rPr>
              <a:t> </a:t>
            </a:r>
            <a:r>
              <a:rPr lang="pt-BR" sz="1800" b="1" dirty="0" err="1">
                <a:solidFill>
                  <a:schemeClr val="bg1"/>
                </a:solidFill>
              </a:rPr>
              <a:t>old</a:t>
            </a:r>
            <a:r>
              <a:rPr lang="pt-BR" sz="1800" b="1" dirty="0">
                <a:solidFill>
                  <a:schemeClr val="bg1"/>
                </a:solidFill>
              </a:rPr>
              <a:t> </a:t>
            </a:r>
            <a:r>
              <a:rPr lang="pt-BR" sz="1800" b="1" dirty="0" err="1">
                <a:solidFill>
                  <a:schemeClr val="bg1"/>
                </a:solidFill>
              </a:rPr>
              <a:t>is</a:t>
            </a:r>
            <a:r>
              <a:rPr lang="pt-BR" sz="1800" b="1" dirty="0">
                <a:solidFill>
                  <a:schemeClr val="bg1"/>
                </a:solidFill>
              </a:rPr>
              <a:t> </a:t>
            </a:r>
            <a:r>
              <a:rPr lang="pt-BR" sz="1800" b="1" dirty="0" err="1">
                <a:solidFill>
                  <a:schemeClr val="bg1"/>
                </a:solidFill>
              </a:rPr>
              <a:t>the</a:t>
            </a:r>
            <a:r>
              <a:rPr lang="pt-BR" sz="1800" b="1" dirty="0">
                <a:solidFill>
                  <a:schemeClr val="bg1"/>
                </a:solidFill>
              </a:rPr>
              <a:t> </a:t>
            </a:r>
            <a:r>
              <a:rPr lang="pt-BR" sz="1800" b="1" dirty="0" err="1">
                <a:solidFill>
                  <a:schemeClr val="bg1"/>
                </a:solidFill>
              </a:rPr>
              <a:t>araucaria</a:t>
            </a:r>
            <a:r>
              <a:rPr lang="pt-BR" sz="1800" b="1" dirty="0">
                <a:solidFill>
                  <a:schemeClr val="bg1"/>
                </a:solidFill>
              </a:rPr>
              <a:t> </a:t>
            </a:r>
            <a:r>
              <a:rPr lang="pt-BR" sz="1800" b="1" dirty="0" err="1">
                <a:solidFill>
                  <a:schemeClr val="bg1"/>
                </a:solidFill>
              </a:rPr>
              <a:t>giant</a:t>
            </a:r>
            <a:r>
              <a:rPr lang="pt-BR" sz="1800" b="1" dirty="0">
                <a:solidFill>
                  <a:schemeClr val="bg1"/>
                </a:solidFill>
              </a:rPr>
              <a:t>?</a:t>
            </a:r>
          </a:p>
        </p:txBody>
      </p:sp>
      <p:sp>
        <p:nvSpPr>
          <p:cNvPr id="2" name="Retângulo 1"/>
          <p:cNvSpPr/>
          <p:nvPr/>
        </p:nvSpPr>
        <p:spPr>
          <a:xfrm>
            <a:off x="3984279" y="5386309"/>
            <a:ext cx="752129" cy="338554"/>
          </a:xfrm>
          <a:prstGeom prst="rect">
            <a:avLst/>
          </a:prstGeom>
        </p:spPr>
        <p:txBody>
          <a:bodyPr wrap="none">
            <a:spAutoFit/>
          </a:bodyPr>
          <a:lstStyle/>
          <a:p>
            <a:r>
              <a:rPr lang="en-GB" sz="1600" dirty="0">
                <a:ea typeface="Times New Roman" charset="0"/>
              </a:rPr>
              <a:t>+- 950</a:t>
            </a:r>
            <a:endParaRPr lang="pt-BR" sz="1600" dirty="0"/>
          </a:p>
        </p:txBody>
      </p:sp>
      <p:sp>
        <p:nvSpPr>
          <p:cNvPr id="7" name="Retângulo 6"/>
          <p:cNvSpPr/>
          <p:nvPr/>
        </p:nvSpPr>
        <p:spPr>
          <a:xfrm>
            <a:off x="4731038" y="5386309"/>
            <a:ext cx="752130" cy="338554"/>
          </a:xfrm>
          <a:prstGeom prst="rect">
            <a:avLst/>
          </a:prstGeom>
        </p:spPr>
        <p:txBody>
          <a:bodyPr wrap="none">
            <a:spAutoFit/>
          </a:bodyPr>
          <a:lstStyle/>
          <a:p>
            <a:pPr algn="ctr"/>
            <a:r>
              <a:rPr lang="en-GB" sz="1600" dirty="0">
                <a:ea typeface="Times New Roman" charset="0"/>
              </a:rPr>
              <a:t>1100 ?</a:t>
            </a:r>
            <a:endParaRPr lang="pt-BR" sz="1600" dirty="0"/>
          </a:p>
        </p:txBody>
      </p:sp>
      <p:sp>
        <p:nvSpPr>
          <p:cNvPr id="13" name="Retângulo 12"/>
          <p:cNvSpPr/>
          <p:nvPr/>
        </p:nvSpPr>
        <p:spPr>
          <a:xfrm>
            <a:off x="3383810" y="2874508"/>
            <a:ext cx="1330037" cy="51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4" name="Retângulo 13"/>
          <p:cNvSpPr/>
          <p:nvPr/>
        </p:nvSpPr>
        <p:spPr>
          <a:xfrm>
            <a:off x="1243709" y="5386309"/>
            <a:ext cx="519309" cy="300082"/>
          </a:xfrm>
          <a:prstGeom prst="rect">
            <a:avLst/>
          </a:prstGeom>
        </p:spPr>
        <p:txBody>
          <a:bodyPr wrap="none">
            <a:spAutoFit/>
          </a:bodyPr>
          <a:lstStyle/>
          <a:p>
            <a:r>
              <a:rPr lang="en-GB" sz="1350" dirty="0">
                <a:ea typeface="Times New Roman" charset="0"/>
              </a:rPr>
              <a:t>Year</a:t>
            </a:r>
            <a:endParaRPr lang="pt-BR" sz="1350" dirty="0"/>
          </a:p>
        </p:txBody>
      </p:sp>
      <p:sp>
        <p:nvSpPr>
          <p:cNvPr id="10" name="Retângulo 9"/>
          <p:cNvSpPr/>
          <p:nvPr/>
        </p:nvSpPr>
        <p:spPr>
          <a:xfrm>
            <a:off x="4427783" y="4890400"/>
            <a:ext cx="474816"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0" name="Retângulo 19"/>
          <p:cNvSpPr/>
          <p:nvPr/>
        </p:nvSpPr>
        <p:spPr>
          <a:xfrm>
            <a:off x="5644379" y="4890400"/>
            <a:ext cx="474816"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1" name="Retângulo 20"/>
          <p:cNvSpPr/>
          <p:nvPr/>
        </p:nvSpPr>
        <p:spPr>
          <a:xfrm>
            <a:off x="3218495" y="4890399"/>
            <a:ext cx="467507"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2" name="Retângulo 21"/>
          <p:cNvSpPr/>
          <p:nvPr/>
        </p:nvSpPr>
        <p:spPr>
          <a:xfrm>
            <a:off x="2104969" y="4890398"/>
            <a:ext cx="467507"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3" name="Retângulo 22"/>
          <p:cNvSpPr/>
          <p:nvPr/>
        </p:nvSpPr>
        <p:spPr>
          <a:xfrm>
            <a:off x="1225195" y="4888693"/>
            <a:ext cx="467507"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4" name="Retângulo 23"/>
          <p:cNvSpPr/>
          <p:nvPr/>
        </p:nvSpPr>
        <p:spPr>
          <a:xfrm>
            <a:off x="693206" y="4648586"/>
            <a:ext cx="467507" cy="3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28</a:t>
            </a:fld>
            <a:endParaRPr lang="en-US" dirty="0"/>
          </a:p>
        </p:txBody>
      </p:sp>
      <p:sp>
        <p:nvSpPr>
          <p:cNvPr id="25" name="Título 1"/>
          <p:cNvSpPr txBox="1">
            <a:spLocks/>
          </p:cNvSpPr>
          <p:nvPr/>
        </p:nvSpPr>
        <p:spPr>
          <a:xfrm>
            <a:off x="7530385" y="85725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dirty="0">
                <a:solidFill>
                  <a:schemeClr val="bg1"/>
                </a:solidFill>
              </a:rPr>
              <a:t>Results</a:t>
            </a:r>
            <a:endParaRPr lang="pt-BR" sz="2700" dirty="0">
              <a:solidFill>
                <a:schemeClr val="bg1"/>
              </a:solidFill>
            </a:endParaRPr>
          </a:p>
        </p:txBody>
      </p:sp>
      <p:pic>
        <p:nvPicPr>
          <p:cNvPr id="27" name="Imagem 26"/>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flipH="1">
            <a:off x="499309" y="3701958"/>
            <a:ext cx="6081251" cy="2618083"/>
          </a:xfrm>
          <a:prstGeom prst="rect">
            <a:avLst/>
          </a:prstGeom>
          <a:noFill/>
          <a:ln>
            <a:noFill/>
          </a:ln>
        </p:spPr>
      </p:pic>
      <p:sp>
        <p:nvSpPr>
          <p:cNvPr id="28" name="Retângulo 27"/>
          <p:cNvSpPr/>
          <p:nvPr/>
        </p:nvSpPr>
        <p:spPr>
          <a:xfrm>
            <a:off x="3703863" y="6381435"/>
            <a:ext cx="752129" cy="338554"/>
          </a:xfrm>
          <a:prstGeom prst="rect">
            <a:avLst/>
          </a:prstGeom>
        </p:spPr>
        <p:txBody>
          <a:bodyPr wrap="none">
            <a:spAutoFit/>
          </a:bodyPr>
          <a:lstStyle/>
          <a:p>
            <a:r>
              <a:rPr lang="en-GB" sz="1600" dirty="0">
                <a:ea typeface="Times New Roman" charset="0"/>
              </a:rPr>
              <a:t>+- 950</a:t>
            </a:r>
            <a:endParaRPr lang="pt-BR" sz="1600" dirty="0"/>
          </a:p>
        </p:txBody>
      </p:sp>
      <p:sp>
        <p:nvSpPr>
          <p:cNvPr id="29" name="Retângulo 28"/>
          <p:cNvSpPr/>
          <p:nvPr/>
        </p:nvSpPr>
        <p:spPr>
          <a:xfrm>
            <a:off x="5774874" y="6373510"/>
            <a:ext cx="752129" cy="338554"/>
          </a:xfrm>
          <a:prstGeom prst="rect">
            <a:avLst/>
          </a:prstGeom>
        </p:spPr>
        <p:txBody>
          <a:bodyPr wrap="none">
            <a:spAutoFit/>
          </a:bodyPr>
          <a:lstStyle/>
          <a:p>
            <a:r>
              <a:rPr lang="en-GB" sz="1600" dirty="0">
                <a:ea typeface="Times New Roman" charset="0"/>
              </a:rPr>
              <a:t>1450 ?</a:t>
            </a:r>
            <a:endParaRPr lang="pt-BR" sz="1600" dirty="0"/>
          </a:p>
        </p:txBody>
      </p:sp>
      <p:sp>
        <p:nvSpPr>
          <p:cNvPr id="30" name="Retângulo 29"/>
          <p:cNvSpPr/>
          <p:nvPr/>
        </p:nvSpPr>
        <p:spPr>
          <a:xfrm>
            <a:off x="4450622" y="6381435"/>
            <a:ext cx="752130" cy="338554"/>
          </a:xfrm>
          <a:prstGeom prst="rect">
            <a:avLst/>
          </a:prstGeom>
        </p:spPr>
        <p:txBody>
          <a:bodyPr wrap="none">
            <a:spAutoFit/>
          </a:bodyPr>
          <a:lstStyle/>
          <a:p>
            <a:pPr algn="ctr"/>
            <a:r>
              <a:rPr lang="en-GB" sz="1600" dirty="0">
                <a:ea typeface="Times New Roman" charset="0"/>
              </a:rPr>
              <a:t>1100 ?</a:t>
            </a:r>
            <a:endParaRPr lang="pt-BR" sz="1600" dirty="0"/>
          </a:p>
        </p:txBody>
      </p:sp>
      <p:sp>
        <p:nvSpPr>
          <p:cNvPr id="31" name="Retângulo 30"/>
          <p:cNvSpPr/>
          <p:nvPr/>
        </p:nvSpPr>
        <p:spPr>
          <a:xfrm>
            <a:off x="3103394" y="3869634"/>
            <a:ext cx="1330037" cy="51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32" name="Retângulo 31"/>
          <p:cNvSpPr/>
          <p:nvPr/>
        </p:nvSpPr>
        <p:spPr>
          <a:xfrm>
            <a:off x="963293" y="6381435"/>
            <a:ext cx="519309" cy="300082"/>
          </a:xfrm>
          <a:prstGeom prst="rect">
            <a:avLst/>
          </a:prstGeom>
        </p:spPr>
        <p:txBody>
          <a:bodyPr wrap="none">
            <a:spAutoFit/>
          </a:bodyPr>
          <a:lstStyle/>
          <a:p>
            <a:r>
              <a:rPr lang="en-GB" sz="1350" dirty="0">
                <a:ea typeface="Times New Roman" charset="0"/>
              </a:rPr>
              <a:t>Year</a:t>
            </a:r>
            <a:endParaRPr lang="pt-BR" sz="1350" dirty="0"/>
          </a:p>
        </p:txBody>
      </p:sp>
      <p:sp>
        <p:nvSpPr>
          <p:cNvPr id="33" name="Retângulo 32"/>
          <p:cNvSpPr/>
          <p:nvPr/>
        </p:nvSpPr>
        <p:spPr>
          <a:xfrm>
            <a:off x="3764329" y="3816165"/>
            <a:ext cx="835485" cy="307777"/>
          </a:xfrm>
          <a:prstGeom prst="rect">
            <a:avLst/>
          </a:prstGeom>
        </p:spPr>
        <p:txBody>
          <a:bodyPr wrap="none">
            <a:spAutoFit/>
          </a:bodyPr>
          <a:lstStyle/>
          <a:p>
            <a:r>
              <a:rPr lang="en-GB" sz="1400" dirty="0"/>
              <a:t>Ca</a:t>
            </a:r>
            <a:r>
              <a:rPr lang="pt-BR" sz="1400" dirty="0" err="1"/>
              <a:t>çador</a:t>
            </a:r>
            <a:endParaRPr lang="pt-BR" sz="1400" dirty="0"/>
          </a:p>
        </p:txBody>
      </p:sp>
      <p:sp>
        <p:nvSpPr>
          <p:cNvPr id="34" name="Retângulo 33"/>
          <p:cNvSpPr/>
          <p:nvPr/>
        </p:nvSpPr>
        <p:spPr>
          <a:xfrm>
            <a:off x="4354369" y="3382650"/>
            <a:ext cx="892938" cy="523220"/>
          </a:xfrm>
          <a:prstGeom prst="rect">
            <a:avLst/>
          </a:prstGeom>
        </p:spPr>
        <p:txBody>
          <a:bodyPr wrap="none">
            <a:spAutoFit/>
          </a:bodyPr>
          <a:lstStyle/>
          <a:p>
            <a:pPr algn="ctr"/>
            <a:r>
              <a:rPr lang="en-GB" sz="1400" dirty="0" err="1"/>
              <a:t>Pinheiro</a:t>
            </a:r>
            <a:r>
              <a:rPr lang="en-GB" sz="1400" dirty="0"/>
              <a:t> </a:t>
            </a:r>
          </a:p>
          <a:p>
            <a:pPr algn="ctr"/>
            <a:r>
              <a:rPr lang="en-GB" sz="1400" dirty="0"/>
              <a:t>Grosso</a:t>
            </a:r>
            <a:endParaRPr lang="pt-BR" sz="1400" dirty="0"/>
          </a:p>
        </p:txBody>
      </p:sp>
      <p:sp>
        <p:nvSpPr>
          <p:cNvPr id="35" name="Retângulo 34"/>
          <p:cNvSpPr/>
          <p:nvPr/>
        </p:nvSpPr>
        <p:spPr>
          <a:xfrm>
            <a:off x="5519272" y="3409800"/>
            <a:ext cx="933012" cy="307777"/>
          </a:xfrm>
          <a:prstGeom prst="rect">
            <a:avLst/>
          </a:prstGeom>
        </p:spPr>
        <p:txBody>
          <a:bodyPr wrap="none">
            <a:spAutoFit/>
          </a:bodyPr>
          <a:lstStyle/>
          <a:p>
            <a:pPr algn="ctr"/>
            <a:r>
              <a:rPr lang="en-GB" sz="1400" dirty="0" err="1"/>
              <a:t>Pinheir</a:t>
            </a:r>
            <a:r>
              <a:rPr lang="pt-BR" sz="1400" dirty="0" err="1"/>
              <a:t>ão</a:t>
            </a:r>
            <a:endParaRPr lang="en-GB" sz="1400" dirty="0"/>
          </a:p>
        </p:txBody>
      </p:sp>
      <p:pic>
        <p:nvPicPr>
          <p:cNvPr id="37" name="Imagem 36"/>
          <p:cNvPicPr>
            <a:picLocks noChangeAspect="1"/>
          </p:cNvPicPr>
          <p:nvPr/>
        </p:nvPicPr>
        <p:blipFill>
          <a:blip r:embed="rId4"/>
          <a:stretch>
            <a:fillRect/>
          </a:stretch>
        </p:blipFill>
        <p:spPr>
          <a:xfrm>
            <a:off x="-75189" y="4511040"/>
            <a:ext cx="1647374" cy="1049395"/>
          </a:xfrm>
          <a:prstGeom prst="rect">
            <a:avLst/>
          </a:prstGeom>
        </p:spPr>
      </p:pic>
      <p:pic>
        <p:nvPicPr>
          <p:cNvPr id="41" name="Imagem 40"/>
          <p:cNvPicPr>
            <a:picLocks noChangeAspect="1"/>
          </p:cNvPicPr>
          <p:nvPr/>
        </p:nvPicPr>
        <p:blipFill>
          <a:blip r:embed="rId5"/>
          <a:stretch>
            <a:fillRect/>
          </a:stretch>
        </p:blipFill>
        <p:spPr>
          <a:xfrm>
            <a:off x="1166965" y="2833320"/>
            <a:ext cx="1444549" cy="2198572"/>
          </a:xfrm>
          <a:prstGeom prst="rect">
            <a:avLst/>
          </a:prstGeom>
        </p:spPr>
      </p:pic>
      <p:pic>
        <p:nvPicPr>
          <p:cNvPr id="42" name="Imagem 41"/>
          <p:cNvPicPr>
            <a:picLocks noChangeAspect="1"/>
          </p:cNvPicPr>
          <p:nvPr/>
        </p:nvPicPr>
        <p:blipFill rotWithShape="1">
          <a:blip r:embed="rId6"/>
          <a:srcRect l="28586" r="27440" b="48810"/>
          <a:stretch/>
        </p:blipFill>
        <p:spPr>
          <a:xfrm>
            <a:off x="2561364" y="2447447"/>
            <a:ext cx="1252871" cy="1458424"/>
          </a:xfrm>
          <a:prstGeom prst="rect">
            <a:avLst/>
          </a:prstGeom>
        </p:spPr>
      </p:pic>
      <p:pic>
        <p:nvPicPr>
          <p:cNvPr id="44" name="Imagem 43"/>
          <p:cNvPicPr>
            <a:picLocks noChangeAspect="1"/>
          </p:cNvPicPr>
          <p:nvPr/>
        </p:nvPicPr>
        <p:blipFill>
          <a:blip r:embed="rId7"/>
          <a:stretch>
            <a:fillRect/>
          </a:stretch>
        </p:blipFill>
        <p:spPr>
          <a:xfrm>
            <a:off x="5583784" y="1146392"/>
            <a:ext cx="1587969" cy="2150374"/>
          </a:xfrm>
          <a:prstGeom prst="rect">
            <a:avLst/>
          </a:prstGeom>
        </p:spPr>
      </p:pic>
      <p:pic>
        <p:nvPicPr>
          <p:cNvPr id="45" name="Imagem 44"/>
          <p:cNvPicPr>
            <a:picLocks noChangeAspect="1"/>
          </p:cNvPicPr>
          <p:nvPr/>
        </p:nvPicPr>
        <p:blipFill>
          <a:blip r:embed="rId8"/>
          <a:stretch>
            <a:fillRect/>
          </a:stretch>
        </p:blipFill>
        <p:spPr>
          <a:xfrm>
            <a:off x="3927981" y="1133857"/>
            <a:ext cx="1655803" cy="2175444"/>
          </a:xfrm>
          <a:prstGeom prst="rect">
            <a:avLst/>
          </a:prstGeom>
        </p:spPr>
      </p:pic>
    </p:spTree>
    <p:extLst>
      <p:ext uri="{BB962C8B-B14F-4D97-AF65-F5344CB8AC3E}">
        <p14:creationId xmlns:p14="http://schemas.microsoft.com/office/powerpoint/2010/main" val="36948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20218" y="559613"/>
            <a:ext cx="6856975" cy="3387812"/>
          </a:xfrm>
        </p:spPr>
        <p:txBody>
          <a:bodyPr>
            <a:normAutofit fontScale="55000" lnSpcReduction="20000"/>
          </a:bodyPr>
          <a:lstStyle/>
          <a:p>
            <a:pPr marL="0" indent="0" algn="just">
              <a:buNone/>
            </a:pPr>
            <a:r>
              <a:rPr lang="en-GB" sz="3300" dirty="0"/>
              <a:t>T</a:t>
            </a:r>
            <a:r>
              <a:rPr lang="en-GB" sz="3300" dirty="0" smtClean="0"/>
              <a:t>he </a:t>
            </a:r>
            <a:r>
              <a:rPr lang="en-GB" sz="3300" dirty="0"/>
              <a:t>results presented here is </a:t>
            </a:r>
            <a:r>
              <a:rPr lang="en-GB" sz="3300" dirty="0" err="1"/>
              <a:t>catalog</a:t>
            </a:r>
            <a:r>
              <a:rPr lang="en-GB" sz="3300" dirty="0"/>
              <a:t> of biggest </a:t>
            </a:r>
            <a:r>
              <a:rPr lang="en-GB" sz="3300" dirty="0" smtClean="0"/>
              <a:t>araucarias:</a:t>
            </a:r>
          </a:p>
          <a:p>
            <a:pPr marL="0" indent="0" algn="just">
              <a:buNone/>
            </a:pPr>
            <a:endParaRPr lang="en-GB" sz="3300" dirty="0" smtClean="0"/>
          </a:p>
          <a:p>
            <a:pPr algn="just">
              <a:buFont typeface="+mj-lt"/>
              <a:buAutoNum type="arabicPeriod"/>
            </a:pPr>
            <a:r>
              <a:rPr lang="en-US" sz="3300" dirty="0" smtClean="0"/>
              <a:t>giant </a:t>
            </a:r>
            <a:r>
              <a:rPr lang="en-US" sz="3300" dirty="0"/>
              <a:t>araucarias with &gt; 2.00 m in diameter are rare and only 13 individuals </a:t>
            </a:r>
            <a:endParaRPr lang="en-US" sz="3300" dirty="0" smtClean="0"/>
          </a:p>
          <a:p>
            <a:pPr algn="just">
              <a:buFont typeface="+mj-lt"/>
              <a:buAutoNum type="arabicPeriod"/>
            </a:pPr>
            <a:r>
              <a:rPr lang="en-GB" sz="3300" dirty="0" smtClean="0"/>
              <a:t>a </a:t>
            </a:r>
            <a:r>
              <a:rPr lang="en-GB" sz="3300" dirty="0"/>
              <a:t>priority action of governments is to recognize and preserve the monumental trees and their genetic resources; </a:t>
            </a:r>
            <a:endParaRPr lang="en-GB" sz="3300" dirty="0" smtClean="0"/>
          </a:p>
          <a:p>
            <a:pPr algn="just">
              <a:buFont typeface="+mj-lt"/>
              <a:buAutoNum type="arabicPeriod"/>
            </a:pPr>
            <a:r>
              <a:rPr lang="en-GB" sz="3300" dirty="0" smtClean="0"/>
              <a:t>a </a:t>
            </a:r>
            <a:r>
              <a:rPr lang="en-GB" sz="3300" dirty="0"/>
              <a:t>need for a public policy of specific forest inventories of large trees</a:t>
            </a:r>
            <a:r>
              <a:rPr lang="pt-BR" sz="3300" dirty="0"/>
              <a:t> </a:t>
            </a:r>
            <a:endParaRPr lang="pt-BR" sz="3300" dirty="0" smtClean="0"/>
          </a:p>
          <a:p>
            <a:pPr algn="just">
              <a:buFont typeface="+mj-lt"/>
              <a:buAutoNum type="arabicPeriod"/>
            </a:pPr>
            <a:endParaRPr lang="pt-BR" sz="3300" dirty="0" smtClean="0"/>
          </a:p>
          <a:p>
            <a:pPr marL="0" indent="0" algn="just">
              <a:buNone/>
            </a:pPr>
            <a:r>
              <a:rPr lang="en-GB" sz="3300" dirty="0" smtClean="0"/>
              <a:t>and </a:t>
            </a:r>
            <a:r>
              <a:rPr lang="en-GB" sz="3300" dirty="0"/>
              <a:t>to initial a discussion about age estimation, especially the giant ones where all had big cavities.</a:t>
            </a:r>
          </a:p>
          <a:p>
            <a:pPr algn="just">
              <a:buFont typeface="+mj-lt"/>
              <a:buAutoNum type="arabicPeriod"/>
            </a:pPr>
            <a:endParaRPr lang="pt-BR" dirty="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4" name="Espaço Reservado para Conteúdo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392" y="3947425"/>
            <a:ext cx="5333084" cy="2053325"/>
          </a:xfrm>
          <a:prstGeom prst="rect">
            <a:avLst/>
          </a:prstGeom>
        </p:spPr>
      </p:pic>
      <p:sp>
        <p:nvSpPr>
          <p:cNvPr id="5" name="Título 1"/>
          <p:cNvSpPr txBox="1">
            <a:spLocks/>
          </p:cNvSpPr>
          <p:nvPr/>
        </p:nvSpPr>
        <p:spPr>
          <a:xfrm>
            <a:off x="7252581" y="559614"/>
            <a:ext cx="1891419" cy="602685"/>
          </a:xfrm>
          <a:prstGeom prst="rect">
            <a:avLst/>
          </a:prstGeom>
        </p:spPr>
        <p:txBody>
          <a:bodyPr vert="horz" lIns="68580" tIns="34290" rIns="68580" bIns="3429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b="1">
                <a:solidFill>
                  <a:schemeClr val="bg1"/>
                </a:solidFill>
              </a:rPr>
              <a:t>Conclusions</a:t>
            </a:r>
            <a:endParaRPr lang="pt-BR" sz="2700" dirty="0">
              <a:solidFill>
                <a:schemeClr val="bg1"/>
              </a:solidFill>
            </a:endParaRPr>
          </a:p>
        </p:txBody>
      </p:sp>
    </p:spTree>
    <p:extLst>
      <p:ext uri="{BB962C8B-B14F-4D97-AF65-F5344CB8AC3E}">
        <p14:creationId xmlns:p14="http://schemas.microsoft.com/office/powerpoint/2010/main" val="55642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16402" y="428200"/>
            <a:ext cx="6447501" cy="990600"/>
          </a:xfrm>
        </p:spPr>
        <p:txBody>
          <a:bodyPr>
            <a:normAutofit fontScale="90000"/>
          </a:bodyPr>
          <a:lstStyle/>
          <a:p>
            <a:r>
              <a:rPr lang="en-GB" dirty="0"/>
              <a:t>Giant trees and Monumental trees</a:t>
            </a:r>
            <a:endParaRPr lang="pt-BR" dirty="0"/>
          </a:p>
        </p:txBody>
      </p:sp>
      <p:sp>
        <p:nvSpPr>
          <p:cNvPr id="3" name="Espaço Reservado para Conteúdo 2"/>
          <p:cNvSpPr>
            <a:spLocks noGrp="1"/>
          </p:cNvSpPr>
          <p:nvPr>
            <p:ph idx="1"/>
          </p:nvPr>
        </p:nvSpPr>
        <p:spPr>
          <a:xfrm>
            <a:off x="341787" y="923500"/>
            <a:ext cx="6522116" cy="1880220"/>
          </a:xfrm>
        </p:spPr>
        <p:txBody>
          <a:bodyPr/>
          <a:lstStyle/>
          <a:p>
            <a:endParaRPr lang="pt-BR" dirty="0"/>
          </a:p>
          <a:p>
            <a:pPr algn="just"/>
            <a:r>
              <a:rPr lang="en-GB" sz="1600" dirty="0"/>
              <a:t>Giant trees are present all over the globe—except in the Antarctic </a:t>
            </a:r>
            <a:r>
              <a:rPr lang="en-GB" sz="1600" dirty="0" smtClean="0"/>
              <a:t>continent — and </a:t>
            </a:r>
            <a:r>
              <a:rPr lang="en-GB" sz="1600" dirty="0"/>
              <a:t>are continually objects of interest to </a:t>
            </a:r>
            <a:r>
              <a:rPr lang="en-GB" sz="1600" dirty="0" smtClean="0"/>
              <a:t>researchers who seek to record them for conservation programs and ecological (</a:t>
            </a:r>
            <a:r>
              <a:rPr lang="en-GB" sz="1600" dirty="0" err="1" smtClean="0"/>
              <a:t>Tng</a:t>
            </a:r>
            <a:r>
              <a:rPr lang="en-GB" sz="1600" dirty="0" smtClean="0"/>
              <a:t> </a:t>
            </a:r>
            <a:r>
              <a:rPr lang="en-GB" sz="1600" dirty="0"/>
              <a:t>et al., 2012; Van Pelt, 2001).</a:t>
            </a:r>
            <a:r>
              <a:rPr lang="pt-BR" sz="1600" dirty="0"/>
              <a:t> </a:t>
            </a:r>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3</a:t>
            </a:fld>
            <a:endParaRPr lang="en-US" dirty="0"/>
          </a:p>
        </p:txBody>
      </p:sp>
      <p:sp>
        <p:nvSpPr>
          <p:cNvPr id="7" name="Retângulo 6"/>
          <p:cNvSpPr/>
          <p:nvPr/>
        </p:nvSpPr>
        <p:spPr>
          <a:xfrm>
            <a:off x="3939318" y="6279530"/>
            <a:ext cx="2424062" cy="253916"/>
          </a:xfrm>
          <a:prstGeom prst="rect">
            <a:avLst/>
          </a:prstGeom>
        </p:spPr>
        <p:txBody>
          <a:bodyPr wrap="none">
            <a:spAutoFit/>
          </a:bodyPr>
          <a:lstStyle/>
          <a:p>
            <a:r>
              <a:rPr lang="pl-PL" sz="1050" dirty="0">
                <a:latin typeface="AdvGARAD" charset="0"/>
              </a:rPr>
              <a:t>New </a:t>
            </a:r>
            <a:r>
              <a:rPr lang="pl-PL" sz="1050" dirty="0" err="1">
                <a:latin typeface="AdvGARAD" charset="0"/>
              </a:rPr>
              <a:t>Phytologist</a:t>
            </a:r>
            <a:r>
              <a:rPr lang="pl-PL" sz="1050" dirty="0">
                <a:latin typeface="AdvGARAD" charset="0"/>
              </a:rPr>
              <a:t> (2012) 196: 1001–1014 </a:t>
            </a:r>
            <a:endParaRPr lang="pl-PL" sz="1050" dirty="0"/>
          </a:p>
        </p:txBody>
      </p:sp>
      <p:pic>
        <p:nvPicPr>
          <p:cNvPr id="9" name="Espaço Reservado para Conteúdo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6402" y="2527981"/>
            <a:ext cx="6758246" cy="3020411"/>
          </a:xfrm>
          <a:prstGeom prst="rect">
            <a:avLst/>
          </a:prstGeom>
        </p:spPr>
      </p:pic>
      <p:sp>
        <p:nvSpPr>
          <p:cNvPr id="10" name="Título 1"/>
          <p:cNvSpPr txBox="1">
            <a:spLocks/>
          </p:cNvSpPr>
          <p:nvPr/>
        </p:nvSpPr>
        <p:spPr>
          <a:xfrm>
            <a:off x="7301260" y="298051"/>
            <a:ext cx="1842740" cy="854649"/>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b="1" dirty="0">
                <a:solidFill>
                  <a:schemeClr val="bg1"/>
                </a:solidFill>
              </a:rPr>
              <a:t>Introduction</a:t>
            </a:r>
          </a:p>
          <a:p>
            <a:endParaRPr lang="pt-BR" sz="2100" dirty="0">
              <a:solidFill>
                <a:schemeClr val="bg1"/>
              </a:solidFill>
            </a:endParaRPr>
          </a:p>
        </p:txBody>
      </p:sp>
      <p:sp>
        <p:nvSpPr>
          <p:cNvPr id="4" name="Oval 3"/>
          <p:cNvSpPr/>
          <p:nvPr/>
        </p:nvSpPr>
        <p:spPr>
          <a:xfrm>
            <a:off x="2301879" y="4295088"/>
            <a:ext cx="465364" cy="41637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dirty="0"/>
              <a:t>?</a:t>
            </a:r>
          </a:p>
        </p:txBody>
      </p:sp>
    </p:spTree>
    <p:extLst>
      <p:ext uri="{BB962C8B-B14F-4D97-AF65-F5344CB8AC3E}">
        <p14:creationId xmlns:p14="http://schemas.microsoft.com/office/powerpoint/2010/main" val="781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277" y="776296"/>
            <a:ext cx="6347713" cy="1320800"/>
          </a:xfrm>
        </p:spPr>
        <p:txBody>
          <a:bodyPr/>
          <a:lstStyle/>
          <a:p>
            <a:r>
              <a:rPr lang="pt-BR" dirty="0" smtClean="0"/>
              <a:t>Muito obrigado </a:t>
            </a:r>
            <a:r>
              <a:rPr lang="pt-BR" smtClean="0"/>
              <a:t>pela atenção</a:t>
            </a:r>
            <a:r>
              <a:rPr lang="pt-BR" smtClean="0"/>
              <a:t>!</a:t>
            </a:r>
            <a:endParaRPr lang="pt-BR" dirty="0"/>
          </a:p>
        </p:txBody>
      </p:sp>
      <p:sp>
        <p:nvSpPr>
          <p:cNvPr id="3" name="Espaço Reservado para Conteúdo 2"/>
          <p:cNvSpPr>
            <a:spLocks noGrp="1"/>
          </p:cNvSpPr>
          <p:nvPr>
            <p:ph idx="1"/>
          </p:nvPr>
        </p:nvSpPr>
        <p:spPr/>
        <p:txBody>
          <a:bodyPr>
            <a:normAutofit/>
          </a:bodyPr>
          <a:lstStyle/>
          <a:p>
            <a:pPr marL="0" indent="0" defTabSz="685800">
              <a:spcBef>
                <a:spcPts val="0"/>
              </a:spcBef>
              <a:buClrTx/>
              <a:buSzTx/>
              <a:buNone/>
              <a:defRPr/>
            </a:pPr>
            <a:r>
              <a:rPr lang="pt-BR" sz="2100" dirty="0"/>
              <a:t>E-MAIL: </a:t>
            </a:r>
            <a:r>
              <a:rPr lang="pt-BR" sz="2100" dirty="0">
                <a:hlinkClick r:id="rId3"/>
              </a:rPr>
              <a:t>marcelo.scipioni@gmail.com</a:t>
            </a:r>
            <a:endParaRPr lang="pt-BR" sz="2100" dirty="0"/>
          </a:p>
          <a:p>
            <a:pPr marL="0" indent="0" defTabSz="685800">
              <a:spcBef>
                <a:spcPts val="0"/>
              </a:spcBef>
              <a:buClrTx/>
              <a:buSzTx/>
              <a:buNone/>
              <a:defRPr/>
            </a:pPr>
            <a:endParaRPr lang="pt-BR" sz="2100" dirty="0"/>
          </a:p>
          <a:p>
            <a:pPr marL="0" indent="0" defTabSz="685800">
              <a:spcBef>
                <a:spcPts val="0"/>
              </a:spcBef>
              <a:buClrTx/>
              <a:buSzTx/>
              <a:buNone/>
              <a:defRPr/>
            </a:pPr>
            <a:r>
              <a:rPr lang="pt-BR" sz="2100" dirty="0">
                <a:solidFill>
                  <a:schemeClr val="accent2"/>
                </a:solidFill>
                <a:hlinkClick r:id="rId4"/>
              </a:rPr>
              <a:t>www.arvoresgigantes.org</a:t>
            </a:r>
            <a:endParaRPr lang="pt-BR" sz="2100" dirty="0">
              <a:solidFill>
                <a:schemeClr val="accent2"/>
              </a:solidFill>
            </a:endParaRPr>
          </a:p>
          <a:p>
            <a:pPr marL="0" indent="0" defTabSz="685800">
              <a:spcBef>
                <a:spcPts val="0"/>
              </a:spcBef>
              <a:buClrTx/>
              <a:buSzTx/>
              <a:buNone/>
              <a:defRPr/>
            </a:pPr>
            <a:endParaRPr lang="pt-BR" sz="2100" dirty="0">
              <a:solidFill>
                <a:schemeClr val="accent2"/>
              </a:solidFill>
            </a:endParaRPr>
          </a:p>
          <a:p>
            <a:pPr marL="0" indent="0" defTabSz="685800">
              <a:spcBef>
                <a:spcPts val="0"/>
              </a:spcBef>
              <a:buClrTx/>
              <a:buSzTx/>
              <a:buNone/>
              <a:defRPr/>
            </a:pPr>
            <a:endParaRPr lang="pt-BR" sz="2100" dirty="0">
              <a:solidFill>
                <a:schemeClr val="accent2"/>
              </a:solidFill>
            </a:endParaRPr>
          </a:p>
          <a:p>
            <a:pPr marL="0" indent="0" defTabSz="685800">
              <a:spcBef>
                <a:spcPts val="0"/>
              </a:spcBef>
              <a:buClrTx/>
              <a:buSzTx/>
              <a:buNone/>
              <a:defRPr/>
            </a:pPr>
            <a:endParaRPr lang="pt-BR" sz="2100" dirty="0">
              <a:solidFill>
                <a:schemeClr val="accent2"/>
              </a:solidFill>
            </a:endParaRPr>
          </a:p>
          <a:p>
            <a:pPr marL="0" indent="0" defTabSz="685800">
              <a:spcBef>
                <a:spcPts val="0"/>
              </a:spcBef>
              <a:buClrTx/>
              <a:buSzTx/>
              <a:buNone/>
              <a:defRPr/>
            </a:pPr>
            <a:endParaRPr lang="pt-BR" sz="2100" dirty="0">
              <a:solidFill>
                <a:schemeClr val="accent2"/>
              </a:solidFill>
            </a:endParaRPr>
          </a:p>
        </p:txBody>
      </p:sp>
      <p:sp>
        <p:nvSpPr>
          <p:cNvPr id="5" name="Espaço Reservado para Número de Slide 4"/>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4" name="Imagem 3"/>
          <p:cNvPicPr>
            <a:picLocks noChangeAspect="1"/>
          </p:cNvPicPr>
          <p:nvPr/>
        </p:nvPicPr>
        <p:blipFill>
          <a:blip r:embed="rId5"/>
          <a:stretch>
            <a:fillRect/>
          </a:stretch>
        </p:blipFill>
        <p:spPr>
          <a:xfrm>
            <a:off x="5703140" y="2155510"/>
            <a:ext cx="3200400" cy="3762375"/>
          </a:xfrm>
          <a:prstGeom prst="rect">
            <a:avLst/>
          </a:prstGeom>
        </p:spPr>
      </p:pic>
      <p:pic>
        <p:nvPicPr>
          <p:cNvPr id="6" name="Imagem 5"/>
          <p:cNvPicPr>
            <a:picLocks noChangeAspect="1"/>
          </p:cNvPicPr>
          <p:nvPr/>
        </p:nvPicPr>
        <p:blipFill>
          <a:blip r:embed="rId6"/>
          <a:stretch>
            <a:fillRect/>
          </a:stretch>
        </p:blipFill>
        <p:spPr>
          <a:xfrm>
            <a:off x="637049" y="3750720"/>
            <a:ext cx="1659582" cy="1637552"/>
          </a:xfrm>
          <a:prstGeom prst="rect">
            <a:avLst/>
          </a:prstGeom>
        </p:spPr>
      </p:pic>
    </p:spTree>
    <p:extLst>
      <p:ext uri="{BB962C8B-B14F-4D97-AF65-F5344CB8AC3E}">
        <p14:creationId xmlns:p14="http://schemas.microsoft.com/office/powerpoint/2010/main" val="2024619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6580" y="1418800"/>
            <a:ext cx="7054680" cy="3895173"/>
          </a:xfrm>
        </p:spPr>
        <p:txBody>
          <a:bodyPr>
            <a:noAutofit/>
          </a:bodyPr>
          <a:lstStyle/>
          <a:p>
            <a:pPr algn="just"/>
            <a:r>
              <a:rPr lang="pt-BR" dirty="0" smtClean="0">
                <a:solidFill>
                  <a:schemeClr val="tx1"/>
                </a:solidFill>
              </a:rPr>
              <a:t>A</a:t>
            </a:r>
            <a:r>
              <a:rPr lang="pt-BR" dirty="0" smtClean="0">
                <a:solidFill>
                  <a:schemeClr val="tx1"/>
                </a:solidFill>
              </a:rPr>
              <a:t>presentam diferentes forma, tamanhos e idades no planeta. </a:t>
            </a:r>
          </a:p>
          <a:p>
            <a:pPr algn="just"/>
            <a:r>
              <a:rPr lang="pt-BR" dirty="0" smtClean="0">
                <a:solidFill>
                  <a:schemeClr val="tx1"/>
                </a:solidFill>
              </a:rPr>
              <a:t>Grande perda </a:t>
            </a:r>
            <a:r>
              <a:rPr lang="pt-BR" dirty="0" smtClean="0">
                <a:solidFill>
                  <a:schemeClr val="tx1"/>
                </a:solidFill>
              </a:rPr>
              <a:t>em razão do desmatamento e intensificação das catástrofes climáticas.</a:t>
            </a:r>
            <a:endParaRPr lang="en-US" dirty="0" smtClean="0">
              <a:solidFill>
                <a:schemeClr val="tx1"/>
              </a:solidFill>
            </a:endParaRPr>
          </a:p>
        </p:txBody>
      </p:sp>
      <p:sp>
        <p:nvSpPr>
          <p:cNvPr id="8" name="Espaço Reservado para Número de Slide 7"/>
          <p:cNvSpPr>
            <a:spLocks noGrp="1"/>
          </p:cNvSpPr>
          <p:nvPr>
            <p:ph type="sldNum" sz="quarter" idx="12"/>
          </p:nvPr>
        </p:nvSpPr>
        <p:spPr/>
        <p:txBody>
          <a:bodyPr/>
          <a:lstStyle/>
          <a:p>
            <a:fld id="{D57F1E4F-1CFF-5643-939E-217C01CDF565}" type="slidenum">
              <a:rPr lang="en-US" smtClean="0"/>
              <a:pPr/>
              <a:t>4</a:t>
            </a:fld>
            <a:endParaRPr lang="en-US" dirty="0"/>
          </a:p>
        </p:txBody>
      </p:sp>
      <p:sp>
        <p:nvSpPr>
          <p:cNvPr id="7" name="Título 1"/>
          <p:cNvSpPr txBox="1">
            <a:spLocks/>
          </p:cNvSpPr>
          <p:nvPr/>
        </p:nvSpPr>
        <p:spPr>
          <a:xfrm>
            <a:off x="7301260" y="298051"/>
            <a:ext cx="1842740" cy="854649"/>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b="1" dirty="0">
                <a:solidFill>
                  <a:schemeClr val="bg1"/>
                </a:solidFill>
              </a:rPr>
              <a:t>Introduction</a:t>
            </a:r>
          </a:p>
          <a:p>
            <a:endParaRPr lang="pt-BR" sz="2100" dirty="0">
              <a:solidFill>
                <a:schemeClr val="bg1"/>
              </a:solidFill>
            </a:endParaRPr>
          </a:p>
        </p:txBody>
      </p:sp>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493" y="6406488"/>
            <a:ext cx="3924300" cy="304800"/>
          </a:xfrm>
          <a:prstGeom prst="rect">
            <a:avLst/>
          </a:prstGeom>
        </p:spPr>
      </p:pic>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01" y="367770"/>
            <a:ext cx="6219575" cy="917980"/>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711" y="2741354"/>
            <a:ext cx="5073864" cy="3300009"/>
          </a:xfrm>
          <a:prstGeom prst="rect">
            <a:avLst/>
          </a:prstGeom>
        </p:spPr>
      </p:pic>
    </p:spTree>
    <p:extLst>
      <p:ext uri="{BB962C8B-B14F-4D97-AF65-F5344CB8AC3E}">
        <p14:creationId xmlns:p14="http://schemas.microsoft.com/office/powerpoint/2010/main" val="78332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2075" cy="682151"/>
          </a:xfrm>
          <a:prstGeom prst="rect">
            <a:avLst/>
          </a:prstGeom>
        </p:spPr>
      </p:pic>
      <p:pic>
        <p:nvPicPr>
          <p:cNvPr id="7" name="Espaço Reservado para Conteú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24" y="0"/>
            <a:ext cx="4186761" cy="885864"/>
          </a:xfrm>
          <a:prstGeom prst="rect">
            <a:avLst/>
          </a:prstGeom>
        </p:spPr>
      </p:pic>
      <p:sp>
        <p:nvSpPr>
          <p:cNvPr id="10" name="Retângulo 9"/>
          <p:cNvSpPr/>
          <p:nvPr/>
        </p:nvSpPr>
        <p:spPr>
          <a:xfrm>
            <a:off x="407961" y="5481741"/>
            <a:ext cx="8443431" cy="1169551"/>
          </a:xfrm>
          <a:prstGeom prst="rect">
            <a:avLst/>
          </a:prstGeom>
          <a:solidFill>
            <a:schemeClr val="bg1"/>
          </a:solidFill>
        </p:spPr>
        <p:txBody>
          <a:bodyPr wrap="square">
            <a:spAutoFit/>
          </a:bodyPr>
          <a:lstStyle/>
          <a:p>
            <a:pPr algn="just"/>
            <a:r>
              <a:rPr lang="pt-BR" sz="1400" dirty="0" err="1" smtClean="0"/>
              <a:t>Significant</a:t>
            </a:r>
            <a:r>
              <a:rPr lang="pt-BR" sz="1400" dirty="0" smtClean="0"/>
              <a:t> </a:t>
            </a:r>
            <a:r>
              <a:rPr lang="pt-BR" sz="1400" dirty="0" err="1"/>
              <a:t>artworks</a:t>
            </a:r>
            <a:r>
              <a:rPr lang="pt-BR" sz="1400" dirty="0"/>
              <a:t> </a:t>
            </a:r>
            <a:r>
              <a:rPr lang="pt-BR" sz="1400" dirty="0" err="1"/>
              <a:t>featuring</a:t>
            </a:r>
            <a:r>
              <a:rPr lang="pt-BR" sz="1400" dirty="0"/>
              <a:t> </a:t>
            </a:r>
            <a:r>
              <a:rPr lang="pt-BR" sz="1400" dirty="0" err="1"/>
              <a:t>trees</a:t>
            </a:r>
            <a:r>
              <a:rPr lang="pt-BR" sz="1400" dirty="0"/>
              <a:t> </a:t>
            </a:r>
            <a:r>
              <a:rPr lang="pt-BR" sz="1400" dirty="0" err="1" smtClean="0"/>
              <a:t>and</a:t>
            </a:r>
            <a:r>
              <a:rPr lang="pt-BR" sz="1400" dirty="0" smtClean="0"/>
              <a:t> </a:t>
            </a:r>
            <a:r>
              <a:rPr lang="pt-BR" sz="1400" dirty="0" err="1" smtClean="0"/>
              <a:t>modern-day</a:t>
            </a:r>
            <a:r>
              <a:rPr lang="pt-BR" sz="1400" dirty="0" smtClean="0"/>
              <a:t> </a:t>
            </a:r>
            <a:r>
              <a:rPr lang="pt-BR" sz="1400" dirty="0" err="1"/>
              <a:t>photographs</a:t>
            </a:r>
            <a:r>
              <a:rPr lang="pt-BR" sz="1400" dirty="0"/>
              <a:t> </a:t>
            </a:r>
            <a:r>
              <a:rPr lang="pt-BR" sz="1400" dirty="0" err="1"/>
              <a:t>of</a:t>
            </a:r>
            <a:r>
              <a:rPr lang="pt-BR" sz="1400" dirty="0"/>
              <a:t> </a:t>
            </a:r>
            <a:r>
              <a:rPr lang="pt-BR" sz="1400" dirty="0" err="1"/>
              <a:t>their</a:t>
            </a:r>
            <a:r>
              <a:rPr lang="pt-BR" sz="1400" dirty="0"/>
              <a:t> </a:t>
            </a:r>
            <a:r>
              <a:rPr lang="pt-BR" sz="1400" dirty="0" err="1"/>
              <a:t>locations</a:t>
            </a:r>
            <a:r>
              <a:rPr lang="pt-BR" sz="1400" dirty="0"/>
              <a:t> in </a:t>
            </a:r>
            <a:r>
              <a:rPr lang="pt-BR" sz="1400" dirty="0" err="1"/>
              <a:t>Europe</a:t>
            </a:r>
            <a:r>
              <a:rPr lang="pt-BR" sz="1400" dirty="0"/>
              <a:t>, North </a:t>
            </a:r>
            <a:r>
              <a:rPr lang="pt-BR" sz="1400" dirty="0" err="1"/>
              <a:t>America</a:t>
            </a:r>
            <a:r>
              <a:rPr lang="pt-BR" sz="1400" dirty="0"/>
              <a:t> </a:t>
            </a:r>
            <a:r>
              <a:rPr lang="pt-BR" sz="1400" dirty="0" err="1"/>
              <a:t>and</a:t>
            </a:r>
            <a:r>
              <a:rPr lang="pt-BR" sz="1400" dirty="0"/>
              <a:t> </a:t>
            </a:r>
            <a:r>
              <a:rPr lang="pt-BR" sz="1400" dirty="0" err="1"/>
              <a:t>Asia</a:t>
            </a:r>
            <a:r>
              <a:rPr lang="pt-BR" sz="1400" dirty="0"/>
              <a:t>. (A, </a:t>
            </a:r>
            <a:r>
              <a:rPr lang="pt-BR" sz="1400" dirty="0" err="1"/>
              <a:t>B</a:t>
            </a:r>
            <a:r>
              <a:rPr lang="pt-BR" sz="1400" dirty="0"/>
              <a:t>) </a:t>
            </a:r>
            <a:r>
              <a:rPr lang="pt-BR" sz="1400" dirty="0" err="1"/>
              <a:t>Camille</a:t>
            </a:r>
            <a:r>
              <a:rPr lang="pt-BR" sz="1400" dirty="0"/>
              <a:t> </a:t>
            </a:r>
            <a:r>
              <a:rPr lang="pt-BR" sz="1400" dirty="0" err="1"/>
              <a:t>Covet’s</a:t>
            </a:r>
            <a:r>
              <a:rPr lang="pt-BR" sz="1400" dirty="0"/>
              <a:t> Florence </a:t>
            </a:r>
            <a:r>
              <a:rPr lang="pt-BR" sz="1400" dirty="0" err="1"/>
              <a:t>vue</a:t>
            </a:r>
            <a:r>
              <a:rPr lang="pt-BR" sz="1400" dirty="0"/>
              <a:t> </a:t>
            </a:r>
            <a:r>
              <a:rPr lang="pt-BR" sz="1400" dirty="0" err="1"/>
              <a:t>depuis</a:t>
            </a:r>
            <a:r>
              <a:rPr lang="pt-BR" sz="1400" dirty="0"/>
              <a:t> </a:t>
            </a:r>
            <a:r>
              <a:rPr lang="pt-BR" sz="1400" dirty="0" err="1"/>
              <a:t>les</a:t>
            </a:r>
            <a:r>
              <a:rPr lang="pt-BR" sz="1400" dirty="0"/>
              <a:t> jardins 1835 </a:t>
            </a:r>
            <a:r>
              <a:rPr lang="pt-BR" sz="1400" dirty="0" err="1"/>
              <a:t>and</a:t>
            </a:r>
            <a:r>
              <a:rPr lang="pt-BR" sz="1400" dirty="0"/>
              <a:t> </a:t>
            </a:r>
            <a:r>
              <a:rPr lang="pt-BR" sz="1400" dirty="0" err="1"/>
              <a:t>image</a:t>
            </a:r>
            <a:r>
              <a:rPr lang="pt-BR" sz="1400" dirty="0"/>
              <a:t> </a:t>
            </a:r>
            <a:r>
              <a:rPr lang="pt-BR" sz="1400" dirty="0" err="1"/>
              <a:t>of</a:t>
            </a:r>
            <a:r>
              <a:rPr lang="pt-BR" sz="1400" dirty="0"/>
              <a:t> </a:t>
            </a:r>
            <a:r>
              <a:rPr lang="pt-BR" sz="1400" dirty="0" err="1"/>
              <a:t>modern-day</a:t>
            </a:r>
            <a:r>
              <a:rPr lang="pt-BR" sz="1400" dirty="0"/>
              <a:t> Florence, </a:t>
            </a:r>
            <a:r>
              <a:rPr lang="pt-BR" sz="1400" dirty="0" err="1"/>
              <a:t>Italy</a:t>
            </a:r>
            <a:r>
              <a:rPr lang="pt-BR" sz="1400" dirty="0"/>
              <a:t> </a:t>
            </a:r>
            <a:r>
              <a:rPr lang="pt-BR" sz="1400" dirty="0" err="1"/>
              <a:t>from</a:t>
            </a:r>
            <a:r>
              <a:rPr lang="pt-BR" sz="1400" dirty="0"/>
              <a:t> </a:t>
            </a:r>
            <a:r>
              <a:rPr lang="pt-BR" sz="1400" dirty="0" err="1"/>
              <a:t>the</a:t>
            </a:r>
            <a:r>
              <a:rPr lang="pt-BR" sz="1400" dirty="0"/>
              <a:t> </a:t>
            </a:r>
            <a:r>
              <a:rPr lang="pt-BR" sz="1400" dirty="0" err="1"/>
              <a:t>Bardini</a:t>
            </a:r>
            <a:r>
              <a:rPr lang="pt-BR" sz="1400" dirty="0"/>
              <a:t> </a:t>
            </a:r>
            <a:r>
              <a:rPr lang="pt-BR" sz="1400" dirty="0" err="1"/>
              <a:t>garden</a:t>
            </a:r>
            <a:r>
              <a:rPr lang="pt-BR" sz="1400" dirty="0"/>
              <a:t> (</a:t>
            </a:r>
            <a:r>
              <a:rPr lang="pt-BR" sz="1400" dirty="0" err="1"/>
              <a:t>photograph</a:t>
            </a:r>
            <a:r>
              <a:rPr lang="pt-BR" sz="1400" dirty="0"/>
              <a:t> </a:t>
            </a:r>
            <a:r>
              <a:rPr lang="pt-BR" sz="1400" dirty="0" err="1"/>
              <a:t>by</a:t>
            </a:r>
            <a:r>
              <a:rPr lang="pt-BR" sz="1400" dirty="0"/>
              <a:t> G. </a:t>
            </a:r>
            <a:r>
              <a:rPr lang="pt-BR" sz="1400" dirty="0" err="1"/>
              <a:t>Icoges</a:t>
            </a:r>
            <a:r>
              <a:rPr lang="pt-BR" sz="1400" dirty="0"/>
              <a:t>); (C, </a:t>
            </a:r>
            <a:r>
              <a:rPr lang="pt-BR" sz="1400" dirty="0" err="1"/>
              <a:t>D</a:t>
            </a:r>
            <a:r>
              <a:rPr lang="pt-BR" sz="1400" dirty="0"/>
              <a:t>) Van </a:t>
            </a:r>
            <a:r>
              <a:rPr lang="pt-BR" sz="1400" dirty="0" err="1"/>
              <a:t>Gogh’s</a:t>
            </a:r>
            <a:r>
              <a:rPr lang="pt-BR" sz="1400" dirty="0"/>
              <a:t> </a:t>
            </a:r>
            <a:r>
              <a:rPr lang="pt-BR" sz="1400" dirty="0" err="1"/>
              <a:t>Large</a:t>
            </a:r>
            <a:r>
              <a:rPr lang="pt-BR" sz="1400" dirty="0"/>
              <a:t> Plane </a:t>
            </a:r>
            <a:r>
              <a:rPr lang="pt-BR" sz="1400" dirty="0" err="1"/>
              <a:t>Trees</a:t>
            </a:r>
            <a:r>
              <a:rPr lang="pt-BR" sz="1400" dirty="0"/>
              <a:t> 1889 </a:t>
            </a:r>
            <a:r>
              <a:rPr lang="pt-BR" sz="1400" dirty="0" err="1"/>
              <a:t>and</a:t>
            </a:r>
            <a:r>
              <a:rPr lang="pt-BR" sz="1400" dirty="0"/>
              <a:t> a </a:t>
            </a:r>
            <a:r>
              <a:rPr lang="pt-BR" sz="1400" dirty="0" err="1"/>
              <a:t>modern-day</a:t>
            </a:r>
            <a:r>
              <a:rPr lang="pt-BR" sz="1400" dirty="0"/>
              <a:t> </a:t>
            </a:r>
            <a:r>
              <a:rPr lang="pt-BR" sz="1400" dirty="0" err="1"/>
              <a:t>tree-lined</a:t>
            </a:r>
            <a:r>
              <a:rPr lang="pt-BR" sz="1400" dirty="0"/>
              <a:t> </a:t>
            </a:r>
            <a:r>
              <a:rPr lang="pt-BR" sz="1400" dirty="0" err="1"/>
              <a:t>stretch</a:t>
            </a:r>
            <a:r>
              <a:rPr lang="pt-BR" sz="1400" dirty="0"/>
              <a:t> in </a:t>
            </a:r>
            <a:r>
              <a:rPr lang="pt-BR" sz="1400" dirty="0" smtClean="0"/>
              <a:t>Saint-</a:t>
            </a:r>
            <a:r>
              <a:rPr lang="pt-BR" sz="1400" dirty="0" err="1" smtClean="0"/>
              <a:t>rémy</a:t>
            </a:r>
            <a:r>
              <a:rPr lang="pt-BR" sz="1400" dirty="0" smtClean="0"/>
              <a:t>-de-</a:t>
            </a:r>
            <a:r>
              <a:rPr lang="pt-BR" sz="1400" dirty="0" err="1" smtClean="0"/>
              <a:t>provence</a:t>
            </a:r>
            <a:r>
              <a:rPr lang="pt-BR" sz="1400" dirty="0"/>
              <a:t>, France(</a:t>
            </a:r>
            <a:r>
              <a:rPr lang="pt-BR" sz="1400" dirty="0" err="1"/>
              <a:t>photograph</a:t>
            </a:r>
            <a:r>
              <a:rPr lang="pt-BR" sz="1400" dirty="0"/>
              <a:t> </a:t>
            </a:r>
            <a:r>
              <a:rPr lang="pt-BR" sz="1400" dirty="0" err="1"/>
              <a:t>by</a:t>
            </a:r>
            <a:r>
              <a:rPr lang="pt-BR" sz="1400" dirty="0"/>
              <a:t> S. </a:t>
            </a:r>
            <a:r>
              <a:rPr lang="pt-BR" sz="1400" dirty="0" err="1"/>
              <a:t>Alamy</a:t>
            </a:r>
            <a:r>
              <a:rPr lang="pt-BR" sz="1400" dirty="0" smtClean="0"/>
              <a:t>)...</a:t>
            </a:r>
            <a:endParaRPr lang="pt-BR" sz="1400" dirty="0"/>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63" y="885864"/>
            <a:ext cx="6727923" cy="4584139"/>
          </a:xfrm>
          <a:prstGeom prst="rect">
            <a:avLst/>
          </a:prstGeom>
        </p:spPr>
      </p:pic>
    </p:spTree>
    <p:extLst>
      <p:ext uri="{BB962C8B-B14F-4D97-AF65-F5344CB8AC3E}">
        <p14:creationId xmlns:p14="http://schemas.microsoft.com/office/powerpoint/2010/main" val="2049702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Sequoia – Freiburg- Alemanha</a:t>
            </a:r>
            <a:endParaRPr lang="pt-BR" dirty="0"/>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6472" y="1335146"/>
            <a:ext cx="3991262" cy="5321685"/>
          </a:xfrm>
        </p:spPr>
      </p:pic>
      <p:sp>
        <p:nvSpPr>
          <p:cNvPr id="4" name="Espaço Reservado para Número de Slide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166241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3282" y="243797"/>
            <a:ext cx="6347713" cy="1320800"/>
          </a:xfrm>
        </p:spPr>
        <p:txBody>
          <a:bodyPr/>
          <a:lstStyle/>
          <a:p>
            <a:r>
              <a:rPr lang="pt-BR" dirty="0" smtClean="0"/>
              <a:t>Árvore imune ao corte</a:t>
            </a:r>
            <a:endParaRPr lang="pt-BR" dirty="0"/>
          </a:p>
        </p:txBody>
      </p:sp>
      <p:sp>
        <p:nvSpPr>
          <p:cNvPr id="3" name="Espaço Reservado para Conteúdo 2"/>
          <p:cNvSpPr>
            <a:spLocks noGrp="1"/>
          </p:cNvSpPr>
          <p:nvPr>
            <p:ph idx="1"/>
          </p:nvPr>
        </p:nvSpPr>
        <p:spPr>
          <a:xfrm>
            <a:off x="353282" y="1091068"/>
            <a:ext cx="6347714" cy="3880773"/>
          </a:xfrm>
        </p:spPr>
        <p:txBody>
          <a:bodyPr/>
          <a:lstStyle/>
          <a:p>
            <a:pPr marL="0" lvl="0" indent="0" defTabSz="914400">
              <a:spcBef>
                <a:spcPts val="0"/>
              </a:spcBef>
              <a:buClrTx/>
              <a:buSzTx/>
              <a:buNone/>
            </a:pPr>
            <a:r>
              <a:rPr lang="pt-BR" b="1" dirty="0" smtClean="0"/>
              <a:t>Código Florestal </a:t>
            </a:r>
          </a:p>
          <a:p>
            <a:pPr marL="0" lvl="0" indent="0" defTabSz="914400">
              <a:spcBef>
                <a:spcPts val="0"/>
              </a:spcBef>
              <a:buClrTx/>
              <a:buSzTx/>
              <a:buNone/>
            </a:pPr>
            <a:endParaRPr lang="pt-BR" dirty="0" smtClean="0"/>
          </a:p>
          <a:p>
            <a:pPr marL="0" lvl="0" indent="0" defTabSz="914400">
              <a:spcBef>
                <a:spcPts val="0"/>
              </a:spcBef>
              <a:buClrTx/>
              <a:buSzTx/>
              <a:buNone/>
            </a:pPr>
            <a:r>
              <a:rPr lang="pt-BR" dirty="0" smtClean="0"/>
              <a:t>Art</a:t>
            </a:r>
            <a:r>
              <a:rPr lang="pt-BR" dirty="0"/>
              <a:t>. 70</a:t>
            </a:r>
            <a:r>
              <a:rPr lang="pt-BR" dirty="0" smtClean="0"/>
              <a:t>. </a:t>
            </a:r>
          </a:p>
          <a:p>
            <a:pPr marL="0" lvl="0" indent="0" algn="just" defTabSz="914400">
              <a:spcBef>
                <a:spcPts val="0"/>
              </a:spcBef>
              <a:buClrTx/>
              <a:buSzTx/>
              <a:buNone/>
            </a:pPr>
            <a:r>
              <a:rPr lang="pt-BR" dirty="0" smtClean="0"/>
              <a:t>II </a:t>
            </a:r>
            <a:r>
              <a:rPr lang="pt-BR" dirty="0"/>
              <a:t>- declarar qualquer árvore imune de corte, por motivo de sua localização, raridade, beleza ou condição de </a:t>
            </a:r>
            <a:r>
              <a:rPr lang="pt-BR" dirty="0" err="1" smtClean="0"/>
              <a:t>porta-sementes</a:t>
            </a:r>
            <a:r>
              <a:rPr lang="pt-BR" dirty="0" smtClean="0"/>
              <a:t> </a:t>
            </a:r>
            <a:endParaRPr lang="pt-BR"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40" y="3282195"/>
            <a:ext cx="4998634" cy="1830942"/>
          </a:xfrm>
          <a:prstGeom prst="rect">
            <a:avLst/>
          </a:prstGeom>
        </p:spPr>
      </p:pic>
    </p:spTree>
    <p:extLst>
      <p:ext uri="{BB962C8B-B14F-4D97-AF65-F5344CB8AC3E}">
        <p14:creationId xmlns:p14="http://schemas.microsoft.com/office/powerpoint/2010/main" val="1942616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4038" y="5380963"/>
            <a:ext cx="3901439" cy="1320800"/>
          </a:xfrm>
        </p:spPr>
        <p:txBody>
          <a:bodyPr>
            <a:normAutofit/>
          </a:bodyPr>
          <a:lstStyle/>
          <a:p>
            <a:r>
              <a:rPr lang="pt-BR" sz="1800" dirty="0" err="1" smtClean="0"/>
              <a:t>Timbaúva</a:t>
            </a:r>
            <a:r>
              <a:rPr lang="pt-BR" sz="1800" dirty="0" smtClean="0"/>
              <a:t> </a:t>
            </a:r>
            <a:r>
              <a:rPr lang="pt-BR" sz="1800" dirty="0"/>
              <a:t>- em frente ao Clube Esportivo, na rua Casemiro de Abreu, nº </a:t>
            </a:r>
            <a:r>
              <a:rPr lang="pt-BR" sz="1800" dirty="0" smtClean="0"/>
              <a:t>59, Santa Maria, RS.</a:t>
            </a:r>
            <a:endParaRPr lang="pt-BR" sz="2800"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8</a:t>
            </a:fld>
            <a:endParaRPr lang="en-US" dirty="0"/>
          </a:p>
        </p:txBody>
      </p:sp>
      <p:sp>
        <p:nvSpPr>
          <p:cNvPr id="10" name="Retângulo 9"/>
          <p:cNvSpPr/>
          <p:nvPr/>
        </p:nvSpPr>
        <p:spPr>
          <a:xfrm>
            <a:off x="328773" y="644973"/>
            <a:ext cx="1955985" cy="369332"/>
          </a:xfrm>
          <a:prstGeom prst="rect">
            <a:avLst/>
          </a:prstGeom>
        </p:spPr>
        <p:txBody>
          <a:bodyPr wrap="none">
            <a:spAutoFit/>
          </a:bodyPr>
          <a:lstStyle/>
          <a:p>
            <a:r>
              <a:rPr lang="es-ES_tradnl"/>
              <a:t>LEI Nº 2506/1983</a:t>
            </a:r>
            <a:endParaRPr lang="pt-BR" dirty="0"/>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69" y="1643764"/>
            <a:ext cx="4921758" cy="3691319"/>
          </a:xfrm>
          <a:prstGeom prst="rect">
            <a:avLst/>
          </a:prstGeom>
        </p:spPr>
      </p:pic>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522" y="690853"/>
            <a:ext cx="3517583" cy="4690110"/>
          </a:xfrm>
          <a:prstGeom prst="rect">
            <a:avLst/>
          </a:prstGeom>
        </p:spPr>
      </p:pic>
      <p:sp>
        <p:nvSpPr>
          <p:cNvPr id="13" name="Título 1"/>
          <p:cNvSpPr txBox="1">
            <a:spLocks/>
          </p:cNvSpPr>
          <p:nvPr/>
        </p:nvSpPr>
        <p:spPr>
          <a:xfrm>
            <a:off x="5104227" y="5537200"/>
            <a:ext cx="202809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1800" smtClean="0"/>
              <a:t>Paineira - Conde de Porto Alegre, Santa Maria, RS.</a:t>
            </a:r>
            <a:endParaRPr lang="pt-BR" sz="1800" dirty="0"/>
          </a:p>
        </p:txBody>
      </p:sp>
    </p:spTree>
    <p:extLst>
      <p:ext uri="{BB962C8B-B14F-4D97-AF65-F5344CB8AC3E}">
        <p14:creationId xmlns:p14="http://schemas.microsoft.com/office/powerpoint/2010/main" val="1030694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Árvores tombadas?</a:t>
            </a:r>
            <a:endParaRPr lang="pt-BR" dirty="0"/>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00" y="1575372"/>
            <a:ext cx="2911077" cy="3881437"/>
          </a:xfrm>
        </p:spPr>
      </p:pic>
      <p:sp>
        <p:nvSpPr>
          <p:cNvPr id="4" name="Espaço Reservado para Número de Slide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25220" r="20146"/>
          <a:stretch/>
        </p:blipFill>
        <p:spPr>
          <a:xfrm>
            <a:off x="4116979" y="1557691"/>
            <a:ext cx="2840333" cy="3899118"/>
          </a:xfrm>
          <a:prstGeom prst="rect">
            <a:avLst/>
          </a:prstGeom>
        </p:spPr>
      </p:pic>
      <p:sp>
        <p:nvSpPr>
          <p:cNvPr id="7" name="CaixaDeTexto 6"/>
          <p:cNvSpPr txBox="1"/>
          <p:nvPr/>
        </p:nvSpPr>
        <p:spPr>
          <a:xfrm>
            <a:off x="4498848" y="5690228"/>
            <a:ext cx="1699504" cy="369332"/>
          </a:xfrm>
          <a:prstGeom prst="rect">
            <a:avLst/>
          </a:prstGeom>
          <a:noFill/>
        </p:spPr>
        <p:txBody>
          <a:bodyPr wrap="none" rtlCol="0">
            <a:spAutoFit/>
          </a:bodyPr>
          <a:lstStyle/>
          <a:p>
            <a:r>
              <a:rPr lang="pt-BR" smtClean="0"/>
              <a:t>Canoinhas - SC</a:t>
            </a:r>
            <a:endParaRPr lang="pt-BR"/>
          </a:p>
        </p:txBody>
      </p:sp>
      <p:sp>
        <p:nvSpPr>
          <p:cNvPr id="8" name="CaixaDeTexto 7"/>
          <p:cNvSpPr txBox="1"/>
          <p:nvPr/>
        </p:nvSpPr>
        <p:spPr>
          <a:xfrm>
            <a:off x="1361286" y="5690228"/>
            <a:ext cx="1857175" cy="369332"/>
          </a:xfrm>
          <a:prstGeom prst="rect">
            <a:avLst/>
          </a:prstGeom>
          <a:noFill/>
        </p:spPr>
        <p:txBody>
          <a:bodyPr wrap="none" rtlCol="0">
            <a:spAutoFit/>
          </a:bodyPr>
          <a:lstStyle/>
          <a:p>
            <a:r>
              <a:rPr lang="pt-BR" dirty="0" smtClean="0"/>
              <a:t>Porto União - SC</a:t>
            </a:r>
            <a:endParaRPr lang="pt-BR" dirty="0"/>
          </a:p>
        </p:txBody>
      </p:sp>
    </p:spTree>
    <p:extLst>
      <p:ext uri="{BB962C8B-B14F-4D97-AF65-F5344CB8AC3E}">
        <p14:creationId xmlns:p14="http://schemas.microsoft.com/office/powerpoint/2010/main" val="91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10419</TotalTime>
  <Words>2878</Words>
  <Application>Microsoft Macintosh PowerPoint</Application>
  <PresentationFormat>Apresentação na tela (4:3)</PresentationFormat>
  <Paragraphs>250</Paragraphs>
  <Slides>30</Slides>
  <Notes>17</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30</vt:i4>
      </vt:variant>
    </vt:vector>
  </HeadingPairs>
  <TitlesOfParts>
    <vt:vector size="40" baseType="lpstr">
      <vt:lpstr>AdvGARAD</vt:lpstr>
      <vt:lpstr>Calibri</vt:lpstr>
      <vt:lpstr>Cambria Math</vt:lpstr>
      <vt:lpstr>Symbol</vt:lpstr>
      <vt:lpstr>Times New Roman</vt:lpstr>
      <vt:lpstr>Trebuchet MS</vt:lpstr>
      <vt:lpstr>Verdana,Italic</vt:lpstr>
      <vt:lpstr>Wingdings 3</vt:lpstr>
      <vt:lpstr>Arial</vt:lpstr>
      <vt:lpstr>Faceta</vt:lpstr>
      <vt:lpstr>Árvores Monumentais, um patrimônio não reconhecido</vt:lpstr>
      <vt:lpstr>Apresentação do PowerPoint</vt:lpstr>
      <vt:lpstr>Giant trees and Monumental trees</vt:lpstr>
      <vt:lpstr>Apresentação do PowerPoint</vt:lpstr>
      <vt:lpstr>Apresentação do PowerPoint</vt:lpstr>
      <vt:lpstr>Sequoia – Freiburg- Alemanha</vt:lpstr>
      <vt:lpstr>Árvore imune ao corte</vt:lpstr>
      <vt:lpstr>Timbaúva - em frente ao Clube Esportivo, na rua Casemiro de Abreu, nº 59, Santa Maria, RS.</vt:lpstr>
      <vt:lpstr>Árvores tombadas?</vt:lpstr>
      <vt:lpstr>Apresentação do PowerPoint</vt:lpstr>
      <vt:lpstr>Pinheiro-brasileiro</vt:lpstr>
      <vt:lpstr>Pinheiro-brasileiro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Pinheirão – number one</vt:lpstr>
      <vt:lpstr>Pinheiro Grosso</vt:lpstr>
      <vt:lpstr>The third largest araucaria Caçador</vt:lpstr>
      <vt:lpstr>Apresentação do PowerPoint</vt:lpstr>
      <vt:lpstr>Apresentação do PowerPoint</vt:lpstr>
      <vt:lpstr>Apresentação do PowerPoint</vt:lpstr>
      <vt:lpstr>How old is the araucaria giant?</vt:lpstr>
      <vt:lpstr>Apresentação do PowerPoint</vt:lpstr>
      <vt:lpstr>Apresentação do PowerPoint</vt:lpstr>
      <vt:lpstr>Muito obrigado pela atenção!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giant Araucaria angustifolia trees in southern Brazil </dc:title>
  <dc:creator>Marcelo Scipioni</dc:creator>
  <cp:lastModifiedBy>Autor2</cp:lastModifiedBy>
  <cp:revision>150</cp:revision>
  <cp:lastPrinted>2017-09-03T14:58:17Z</cp:lastPrinted>
  <dcterms:created xsi:type="dcterms:W3CDTF">2017-08-17T00:13:35Z</dcterms:created>
  <dcterms:modified xsi:type="dcterms:W3CDTF">2017-10-24T13:25:42Z</dcterms:modified>
</cp:coreProperties>
</file>