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3"/>
  </p:notesMasterIdLst>
  <p:sldIdLst>
    <p:sldId id="356" r:id="rId2"/>
    <p:sldId id="595" r:id="rId3"/>
    <p:sldId id="658" r:id="rId4"/>
    <p:sldId id="659" r:id="rId5"/>
    <p:sldId id="263" r:id="rId6"/>
    <p:sldId id="406" r:id="rId7"/>
    <p:sldId id="536" r:id="rId8"/>
    <p:sldId id="695" r:id="rId9"/>
    <p:sldId id="696" r:id="rId10"/>
    <p:sldId id="601" r:id="rId11"/>
    <p:sldId id="604" r:id="rId12"/>
    <p:sldId id="605" r:id="rId13"/>
    <p:sldId id="606" r:id="rId14"/>
    <p:sldId id="607" r:id="rId15"/>
    <p:sldId id="608" r:id="rId16"/>
    <p:sldId id="697" r:id="rId17"/>
    <p:sldId id="615" r:id="rId18"/>
    <p:sldId id="616" r:id="rId19"/>
    <p:sldId id="719" r:id="rId20"/>
    <p:sldId id="617" r:id="rId21"/>
    <p:sldId id="618" r:id="rId22"/>
    <p:sldId id="619" r:id="rId23"/>
    <p:sldId id="620" r:id="rId24"/>
    <p:sldId id="621" r:id="rId25"/>
    <p:sldId id="622" r:id="rId26"/>
    <p:sldId id="623" r:id="rId27"/>
    <p:sldId id="624" r:id="rId28"/>
    <p:sldId id="625" r:id="rId29"/>
    <p:sldId id="626" r:id="rId30"/>
    <p:sldId id="627" r:id="rId31"/>
    <p:sldId id="628" r:id="rId32"/>
    <p:sldId id="630" r:id="rId33"/>
    <p:sldId id="631" r:id="rId34"/>
    <p:sldId id="634" r:id="rId35"/>
    <p:sldId id="635" r:id="rId36"/>
    <p:sldId id="638" r:id="rId37"/>
    <p:sldId id="639" r:id="rId38"/>
    <p:sldId id="640" r:id="rId39"/>
    <p:sldId id="641" r:id="rId40"/>
    <p:sldId id="642" r:id="rId41"/>
    <p:sldId id="643" r:id="rId42"/>
    <p:sldId id="644" r:id="rId43"/>
    <p:sldId id="645" r:id="rId44"/>
    <p:sldId id="646" r:id="rId45"/>
    <p:sldId id="647" r:id="rId46"/>
    <p:sldId id="648" r:id="rId47"/>
    <p:sldId id="649" r:id="rId48"/>
    <p:sldId id="650" r:id="rId49"/>
    <p:sldId id="651" r:id="rId50"/>
    <p:sldId id="652" r:id="rId51"/>
    <p:sldId id="653" r:id="rId52"/>
    <p:sldId id="654" r:id="rId53"/>
    <p:sldId id="655" r:id="rId54"/>
    <p:sldId id="656" r:id="rId55"/>
    <p:sldId id="670" r:id="rId56"/>
    <p:sldId id="671" r:id="rId57"/>
    <p:sldId id="672" r:id="rId58"/>
    <p:sldId id="673" r:id="rId59"/>
    <p:sldId id="674" r:id="rId60"/>
    <p:sldId id="675" r:id="rId61"/>
    <p:sldId id="676" r:id="rId62"/>
    <p:sldId id="680" r:id="rId63"/>
    <p:sldId id="681" r:id="rId64"/>
    <p:sldId id="682" r:id="rId65"/>
    <p:sldId id="683" r:id="rId66"/>
    <p:sldId id="723" r:id="rId67"/>
    <p:sldId id="684" r:id="rId68"/>
    <p:sldId id="685" r:id="rId69"/>
    <p:sldId id="686" r:id="rId70"/>
    <p:sldId id="721" r:id="rId71"/>
    <p:sldId id="722" r:id="rId72"/>
    <p:sldId id="698" r:id="rId73"/>
    <p:sldId id="699" r:id="rId74"/>
    <p:sldId id="700" r:id="rId75"/>
    <p:sldId id="701" r:id="rId76"/>
    <p:sldId id="720" r:id="rId77"/>
    <p:sldId id="702" r:id="rId78"/>
    <p:sldId id="703" r:id="rId79"/>
    <p:sldId id="704" r:id="rId80"/>
    <p:sldId id="705" r:id="rId81"/>
    <p:sldId id="706" r:id="rId82"/>
    <p:sldId id="707" r:id="rId83"/>
    <p:sldId id="708" r:id="rId84"/>
    <p:sldId id="709" r:id="rId85"/>
    <p:sldId id="710" r:id="rId86"/>
    <p:sldId id="711" r:id="rId87"/>
    <p:sldId id="712" r:id="rId88"/>
    <p:sldId id="713" r:id="rId89"/>
    <p:sldId id="714" r:id="rId90"/>
    <p:sldId id="715" r:id="rId91"/>
    <p:sldId id="716" r:id="rId9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24" autoAdjust="0"/>
  </p:normalViewPr>
  <p:slideViewPr>
    <p:cSldViewPr>
      <p:cViewPr varScale="1">
        <p:scale>
          <a:sx n="67" d="100"/>
          <a:sy n="67" d="100"/>
        </p:scale>
        <p:origin x="133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8D8B3-07C8-4E7B-B23D-B2C598DEC93C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652E8-E8CC-4A46-A59F-7B70B56EFAE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52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52E8-E8CC-4A46-A59F-7B70B56EFAEC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28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52E8-E8CC-4A46-A59F-7B70B56EFAEC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29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85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37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970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A548CA-1C18-4377-B33F-BD949CB4766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29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28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28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52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75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30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28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C6BC0-4520-4649-902D-F8426552AA19}" type="datetimeFigureOut">
              <a:rPr lang="pt-BR" smtClean="0"/>
              <a:pPr/>
              <a:t>23/10/2017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EBE37-77B6-4306-8EB9-D69AC5C13E7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03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5.wdp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BAGATINI\Documents\JOÃO - TRABALHOS PROFISSIONAIS\curso de podas - Farroupilha\Parque dos Pinheiros\DSCN0078 - Có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9" y="2079901"/>
            <a:ext cx="2677573" cy="34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110390"/>
            <a:ext cx="9143999" cy="17284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3200" b="1" dirty="0" smtClean="0"/>
              <a:t>TÉCNICAS DE PODAS </a:t>
            </a:r>
            <a:r>
              <a:rPr lang="pt-BR" sz="3200" b="1" dirty="0"/>
              <a:t>DE </a:t>
            </a:r>
            <a:r>
              <a:rPr lang="pt-BR" sz="3200" b="1" dirty="0" smtClean="0"/>
              <a:t>ÁRVORES DE ACORDO COM A NORMA TÉCNICA ABNT NBR 16.246-1 </a:t>
            </a:r>
            <a:br>
              <a:rPr lang="pt-BR" sz="3200" b="1" dirty="0" smtClean="0"/>
            </a:br>
            <a:r>
              <a:rPr lang="pt-BR" sz="2800" b="1" dirty="0" smtClean="0"/>
              <a:t>Manejo Correto Para a Saúde Vegetal</a:t>
            </a:r>
            <a:endParaRPr lang="pt-BR" sz="2800" b="1" dirty="0"/>
          </a:p>
        </p:txBody>
      </p:sp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4774236"/>
            <a:ext cx="1331640" cy="20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979712" y="5817318"/>
            <a:ext cx="652975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b="1" dirty="0"/>
              <a:t>Biólogo João Augusto </a:t>
            </a:r>
            <a:r>
              <a:rPr lang="pt-BR" sz="2400" b="1" dirty="0" smtClean="0"/>
              <a:t>Bagatini        Nova Prata, RS</a:t>
            </a:r>
          </a:p>
          <a:p>
            <a:pPr algn="ctr"/>
            <a:r>
              <a:rPr lang="pt-BR" sz="2400" b="1" dirty="0" smtClean="0"/>
              <a:t>Diretor Regional Sul da SBAU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944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919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48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3008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62" y="1902495"/>
            <a:ext cx="4825147" cy="36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sz="3200" b="1" dirty="0"/>
              <a:t>MORFOLOGIA DA BASE DO GALHO</a:t>
            </a:r>
            <a:r>
              <a:rPr lang="pt-BR" sz="4000" dirty="0"/>
              <a:t> </a:t>
            </a:r>
          </a:p>
        </p:txBody>
      </p:sp>
      <p:pic>
        <p:nvPicPr>
          <p:cNvPr id="20484" name="Picture 4" descr="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9364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9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C:\Users\Bagatini\Documents\JOÃO - TRABALHOS PROFISSIONAIS\palestras proferidas\Guaporé - agosto 2015 com Denise\Crista e colar DSC01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864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79712" y="6296654"/>
            <a:ext cx="547609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Foto: Flávio Barcelos Oliveira (SMAM Porto Alegre)</a:t>
            </a: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oclusã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39" y="1597760"/>
            <a:ext cx="2640577" cy="38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clusã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1" y="1577115"/>
            <a:ext cx="2766764" cy="388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031649" y="5687036"/>
            <a:ext cx="8112351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/>
              <a:t>A oclusão ocorre se o corte for feito na região adequada do galho</a:t>
            </a:r>
            <a:r>
              <a:rPr lang="pt-BR" sz="2800" b="1" dirty="0" smtClean="0"/>
              <a:t>.     E </a:t>
            </a:r>
            <a:r>
              <a:rPr lang="pt-BR" sz="2800" b="1" dirty="0"/>
              <a:t>NA IDADE APROPRIADA!</a:t>
            </a:r>
          </a:p>
        </p:txBody>
      </p:sp>
      <p:pic>
        <p:nvPicPr>
          <p:cNvPr id="1026" name="Picture 2" descr="C:\Users\BAGATINI\Documents\JOÃO - TRABALHOS PROFISSIONAIS\curso de podas - Farroupilha\CURSO DE PODAS - EXTENSÃO\oclusões\Cópia de acer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43" y="1577115"/>
            <a:ext cx="3600400" cy="38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6186" y="937448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2007                                            2009                                                    2013</a:t>
            </a:r>
            <a:endParaRPr lang="pt-BR" dirty="0"/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828498" y="205928"/>
            <a:ext cx="7772400" cy="12945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Poda bem feita permite a oclusão do corte</a:t>
            </a:r>
            <a:endParaRPr lang="pt-BR" dirty="0"/>
          </a:p>
        </p:txBody>
      </p:sp>
      <p:pic>
        <p:nvPicPr>
          <p:cNvPr id="9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oclusão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4348163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042988" y="6308725"/>
            <a:ext cx="1872828" cy="3667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Oclusão completa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451418" y="5803702"/>
            <a:ext cx="2735659" cy="3667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Oclusão impedida por toco</a:t>
            </a:r>
          </a:p>
        </p:txBody>
      </p:sp>
      <p:pic>
        <p:nvPicPr>
          <p:cNvPr id="7" name="Picture 4" descr="C:\Users\BAGATINI\Documents\JOÃO - TRABALHOS PROFISSIONAIS\curso de podas - Farroupilha\CURSO DE PODAS - EXTENSÃO\necroses\Cópia de DSC00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657395"/>
            <a:ext cx="4381137" cy="40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5536" y="2492896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Como é a oclusão por dentro?</a:t>
            </a:r>
            <a:endParaRPr lang="pt-BR" dirty="0"/>
          </a:p>
        </p:txBody>
      </p:sp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corte antigo fica lacrado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C:\Users\Bagatini\Documents\JOÃO - TRABALHOS PROFISSIONAIS\workshop Tapejara\curso da prefeitura dia 12\fotos novas pra editar\Cópia de DSCN0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6" y="1628800"/>
            <a:ext cx="7887914" cy="49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7" name="Picture 3" descr="C:\Users\Bagatini\Documents\JOÃO - TRABALHOS PROFISSIONAIS\workshop Tapejara\curso da prefeitura dia 12\fotos novas pra editar\Cópia de DSCN0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248"/>
            <a:ext cx="332245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agatini\Documents\JOÃO - TRABALHOS PROFISSIONAIS\workshop Tapejara\curso da prefeitura dia 12\fotos novas pra editar\Cópia de DSCN07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2763"/>
            <a:ext cx="5250526" cy="26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ão Bagatini\Documents\JOÃO - TRABALHOS PROFISSIONAIS\Prefeitura de Guaporé - capacitaçaõ podas\Palestra 26-09\Sem títu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55" y="2823809"/>
            <a:ext cx="4032448" cy="46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20414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9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Muito importante!!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752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C00000"/>
                </a:solidFill>
              </a:rPr>
              <a:t>O CONTEÚDO A SEGUIR PODE MUDAR SUA FORMA DE PENSAR SOBRE AS PODAS DAS ÁRVORES.  </a:t>
            </a:r>
            <a:endParaRPr lang="pt-BR" sz="3600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961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ópia de P7271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8952"/>
            <a:ext cx="390375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36868" y="3495675"/>
            <a:ext cx="8229600" cy="2620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 smtClean="0">
                <a:solidFill>
                  <a:schemeClr val="tx1"/>
                </a:solidFill>
              </a:rPr>
              <a:t>Por que NUNCA se deve realizar </a:t>
            </a:r>
            <a:r>
              <a:rPr lang="pt-BR" sz="5400" dirty="0">
                <a:solidFill>
                  <a:schemeClr val="tx1"/>
                </a:solidFill>
              </a:rPr>
              <a:t>podas </a:t>
            </a:r>
            <a:r>
              <a:rPr lang="pt-BR" sz="5400" dirty="0" smtClean="0">
                <a:solidFill>
                  <a:schemeClr val="tx1"/>
                </a:solidFill>
              </a:rPr>
              <a:t>drásticas (</a:t>
            </a:r>
            <a:r>
              <a:rPr lang="pt-BR" sz="5400" dirty="0" err="1" smtClean="0">
                <a:solidFill>
                  <a:schemeClr val="tx1"/>
                </a:solidFill>
              </a:rPr>
              <a:t>destopo</a:t>
            </a:r>
            <a:r>
              <a:rPr lang="pt-BR" sz="5400" dirty="0" smtClean="0">
                <a:solidFill>
                  <a:schemeClr val="tx1"/>
                </a:solidFill>
              </a:rPr>
              <a:t>)?</a:t>
            </a:r>
            <a:endParaRPr lang="pt-BR" sz="5400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pt-BR" dirty="0" smtClean="0"/>
              <a:t>DESTOPO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26391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2800" dirty="0" smtClean="0">
                <a:solidFill>
                  <a:schemeClr val="tx1"/>
                </a:solidFill>
              </a:rPr>
              <a:t>Técnica de poda inapropriada, utilizada para reduzir o tamanho de uma árvore, deixando apenas brotos, tocos, entrenós ou ramos secundários, que não são suficientemente grandes para assumir dominância apical. </a:t>
            </a:r>
          </a:p>
          <a:p>
            <a:r>
              <a:rPr lang="pt-BR" sz="2800" dirty="0">
                <a:solidFill>
                  <a:schemeClr val="tx1"/>
                </a:solidFill>
              </a:rPr>
              <a:t>Fonte: Norma Técnica ABNT NBR 16246-1  </a:t>
            </a:r>
          </a:p>
          <a:p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4" name="Picture 7" descr="Cópia de P7271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47" y="0"/>
            <a:ext cx="390375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2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ARBORICULTURA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143000"/>
            <a:ext cx="8607900" cy="51762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sz="2800" dirty="0" smtClean="0"/>
              <a:t>Ciência e Arte do cultivo, cuidado e manejo das árvores e outras plantas lenhosas, em grupos ou individualmente, normalmente em ambiente urbano.</a:t>
            </a:r>
          </a:p>
          <a:p>
            <a:pPr marL="0" indent="0">
              <a:spcBef>
                <a:spcPts val="0"/>
              </a:spcBef>
              <a:buNone/>
            </a:pPr>
            <a:endParaRPr lang="pt-BR" sz="2800" dirty="0" smtClean="0"/>
          </a:p>
          <a:p>
            <a:pPr marL="0" indent="0">
              <a:buNone/>
            </a:pPr>
            <a:r>
              <a:rPr lang="pt-BR" sz="2800" b="1" dirty="0" smtClean="0"/>
              <a:t>	</a:t>
            </a:r>
          </a:p>
          <a:p>
            <a:pPr marL="0" indent="0">
              <a:buNone/>
            </a:pPr>
            <a:endParaRPr lang="pt-BR" sz="2800" b="1" dirty="0" smtClean="0"/>
          </a:p>
          <a:p>
            <a:pPr marL="0" indent="0">
              <a:buNone/>
            </a:pPr>
            <a:endParaRPr lang="pt-BR" sz="2800" b="1" dirty="0" smtClean="0"/>
          </a:p>
          <a:p>
            <a:pPr marL="0" indent="0">
              <a:buNone/>
            </a:pPr>
            <a:r>
              <a:rPr lang="pt-BR" sz="2800" dirty="0" smtClean="0"/>
              <a:t>Fonte: </a:t>
            </a:r>
            <a:r>
              <a:rPr lang="pt-BR" sz="2800" dirty="0"/>
              <a:t>Norma Técnica </a:t>
            </a:r>
            <a:endParaRPr lang="pt-BR" sz="2800" dirty="0" smtClean="0"/>
          </a:p>
          <a:p>
            <a:pPr marL="0" indent="0">
              <a:buNone/>
            </a:pPr>
            <a:r>
              <a:rPr lang="pt-BR" sz="2800" dirty="0" smtClean="0"/>
              <a:t>ABNT </a:t>
            </a:r>
            <a:r>
              <a:rPr lang="pt-BR" sz="2800" dirty="0"/>
              <a:t>NBR </a:t>
            </a:r>
            <a:r>
              <a:rPr lang="pt-BR" sz="2800" dirty="0" smtClean="0"/>
              <a:t>16246-1</a:t>
            </a:r>
            <a:endParaRPr lang="pt-BR" sz="2800" dirty="0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32" y="2625617"/>
            <a:ext cx="52805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Há pelo menos 4 razões: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7624" y="2666777"/>
            <a:ext cx="6048672" cy="256242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sz="4000" dirty="0" smtClean="0">
                <a:solidFill>
                  <a:schemeClr val="tx1"/>
                </a:solidFill>
              </a:rPr>
              <a:t>A) BIOLÓGICAS</a:t>
            </a:r>
          </a:p>
          <a:p>
            <a:r>
              <a:rPr lang="pt-BR" sz="4000" dirty="0" smtClean="0">
                <a:solidFill>
                  <a:schemeClr val="tx1"/>
                </a:solidFill>
              </a:rPr>
              <a:t>B) DE SEGURANÇA</a:t>
            </a:r>
          </a:p>
          <a:p>
            <a:r>
              <a:rPr lang="pt-BR" sz="4000" dirty="0" smtClean="0">
                <a:solidFill>
                  <a:schemeClr val="tx1"/>
                </a:solidFill>
              </a:rPr>
              <a:t>C) ESTÉTICAS</a:t>
            </a:r>
          </a:p>
          <a:p>
            <a:r>
              <a:rPr lang="pt-BR" sz="4000" dirty="0" smtClean="0">
                <a:solidFill>
                  <a:schemeClr val="tx1"/>
                </a:solidFill>
              </a:rPr>
              <a:t>D) LEGAIS</a:t>
            </a:r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712"/>
            <a:ext cx="9144000" cy="36940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800" dirty="0" smtClean="0">
                <a:latin typeface="+mj-lt"/>
              </a:rPr>
              <a:t>Eliminação das reservas nutricionais da copa, estocadas nas gemas dos ramos.</a:t>
            </a:r>
          </a:p>
          <a:p>
            <a:pPr algn="just"/>
            <a:r>
              <a:rPr lang="pt-BR" sz="2800" dirty="0" smtClean="0">
                <a:latin typeface="+mj-lt"/>
              </a:rPr>
              <a:t>Isso causa a desnutrição das raízes e morte de partes delas.</a:t>
            </a:r>
          </a:p>
        </p:txBody>
      </p:sp>
      <p:pic>
        <p:nvPicPr>
          <p:cNvPr id="1026" name="Picture 2" descr="C:\Users\Bagatini\Documents\JOÃO - TRABALHOS PROFISSIONAIS\palestras proferidas\Guaporé - agosto 2015 com Denise\g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73165"/>
            <a:ext cx="6926950" cy="53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59632" y="136414"/>
            <a:ext cx="633670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1"/>
                </a:solidFill>
              </a:rPr>
              <a:t>A) RAZÕES BIOLÓGICAS</a:t>
            </a:r>
            <a:endParaRPr lang="pt-BR" sz="4000" b="1" dirty="0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91059" y="5014693"/>
            <a:ext cx="1152128" cy="15121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61909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89870"/>
            <a:ext cx="5904656" cy="46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504" y="116632"/>
            <a:ext cx="8784976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pt-BR" sz="3200" dirty="0"/>
              <a:t>Poda drástica feita repetidamente leva a árvore à exaustão.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3200" dirty="0"/>
              <a:t>O estado </a:t>
            </a:r>
            <a:r>
              <a:rPr lang="pt-BR" sz="3200" dirty="0" smtClean="0"/>
              <a:t>de conservação das </a:t>
            </a:r>
            <a:r>
              <a:rPr lang="pt-BR" sz="3200" dirty="0"/>
              <a:t>raízes é desconhecido</a:t>
            </a:r>
            <a:r>
              <a:rPr lang="pt-BR" sz="320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3200" dirty="0" smtClean="0"/>
              <a:t>Surgem </a:t>
            </a:r>
            <a:r>
              <a:rPr lang="pt-BR" sz="3200" b="1" dirty="0" smtClean="0">
                <a:solidFill>
                  <a:srgbClr val="FF0000"/>
                </a:solidFill>
              </a:rPr>
              <a:t>árvores de risco.</a:t>
            </a:r>
            <a:endParaRPr lang="pt-BR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6552728" cy="8722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B) RAZÕES DE SEGURANÇA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50268" y="1232578"/>
            <a:ext cx="8814220" cy="32613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Podas drásticas causam necroses da madeira do galho e comprometem a resistência da madeira ao peso da futura copa que surgirá dos rebrotes.  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" name="Picture 4" descr="P5032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4198" y="2844592"/>
            <a:ext cx="5326360" cy="3994770"/>
          </a:xfrm>
          <a:prstGeom prst="rect">
            <a:avLst/>
          </a:prstGeom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8229600" cy="1143000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84" y="3325154"/>
            <a:ext cx="3690712" cy="349934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8" y="273483"/>
            <a:ext cx="3083834" cy="502042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76" y="155100"/>
            <a:ext cx="2340864" cy="29382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56" y="192952"/>
            <a:ext cx="2517976" cy="2895017"/>
          </a:xfrm>
          <a:prstGeom prst="rect">
            <a:avLst/>
          </a:prstGeom>
        </p:spPr>
      </p:pic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04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Necrose da madeira avançando para o interior da </a:t>
            </a:r>
            <a:r>
              <a:rPr lang="pt-BR" dirty="0"/>
              <a:t>á</a:t>
            </a:r>
            <a:r>
              <a:rPr lang="pt-BR" dirty="0" smtClean="0"/>
              <a:t>rvore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6480720" cy="4860540"/>
          </a:xfrm>
          <a:prstGeom prst="rect">
            <a:avLst/>
          </a:prstGeom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32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50" y="1232172"/>
            <a:ext cx="4989261" cy="55869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2" y="1232172"/>
            <a:ext cx="2991455" cy="5620643"/>
          </a:xfrm>
          <a:prstGeom prst="rect">
            <a:avLst/>
          </a:prstGeom>
        </p:spPr>
      </p:pic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694347" y="-11112"/>
            <a:ext cx="8229600" cy="1143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Necrose da madeira avançando para o interior da árvore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233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" y="303745"/>
            <a:ext cx="8457518" cy="6343138"/>
          </a:xfrm>
          <a:prstGeom prst="rect">
            <a:avLst/>
          </a:prstGeom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09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0532" y="188640"/>
            <a:ext cx="5688632" cy="6870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Ramos </a:t>
            </a:r>
            <a:r>
              <a:rPr lang="pt-BR" dirty="0" err="1" smtClean="0"/>
              <a:t>Epicórmicos</a:t>
            </a:r>
            <a:endParaRPr lang="pt-BR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7216" y="1319825"/>
            <a:ext cx="8815264" cy="56647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pt-BR" sz="3600" dirty="0" smtClean="0"/>
              <a:t>Gemas dormentes nos galhos e troncos que reagem ao aumento de insolação na casca.</a:t>
            </a:r>
          </a:p>
          <a:p>
            <a:pPr algn="just">
              <a:lnSpc>
                <a:spcPct val="80000"/>
              </a:lnSpc>
            </a:pPr>
            <a:r>
              <a:rPr lang="pt-BR" sz="3600" dirty="0" smtClean="0"/>
              <a:t>tem o objetivo de formar </a:t>
            </a:r>
            <a:r>
              <a:rPr lang="pt-BR" sz="3600" b="1" u="sng" dirty="0" smtClean="0"/>
              <a:t>nova copa o mais rápido possível</a:t>
            </a:r>
            <a:r>
              <a:rPr lang="pt-BR" sz="3600" dirty="0" smtClean="0"/>
              <a:t>.</a:t>
            </a:r>
          </a:p>
          <a:p>
            <a:pPr algn="just">
              <a:lnSpc>
                <a:spcPct val="80000"/>
              </a:lnSpc>
            </a:pPr>
            <a:r>
              <a:rPr lang="pt-BR" sz="3600" dirty="0" smtClean="0"/>
              <a:t>galhos formados dessa maneira não possuem boa amarração com  o lenho (são superficiais),  quebrando com muita facilidade. </a:t>
            </a:r>
          </a:p>
          <a:p>
            <a:pPr algn="just">
              <a:lnSpc>
                <a:spcPct val="80000"/>
              </a:lnSpc>
            </a:pPr>
            <a:r>
              <a:rPr lang="pt-BR" sz="3600" b="1" dirty="0" smtClean="0"/>
              <a:t>surgem nos tocos deixados para trás</a:t>
            </a:r>
            <a:r>
              <a:rPr lang="pt-BR" sz="3600" dirty="0" smtClean="0"/>
              <a:t> </a:t>
            </a:r>
            <a:endParaRPr lang="pt-BR" sz="3600" dirty="0"/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97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b="42672"/>
          <a:stretch/>
        </p:blipFill>
        <p:spPr>
          <a:xfrm>
            <a:off x="63099" y="-1251520"/>
            <a:ext cx="9226399" cy="741682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5593804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Ramos epicórmicos com fixação superficial...</a:t>
            </a:r>
            <a:endParaRPr lang="pt-BR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5763809">
            <a:off x="2137912" y="4715139"/>
            <a:ext cx="1091905" cy="431284"/>
          </a:xfrm>
          <a:prstGeom prst="leftArrow">
            <a:avLst>
              <a:gd name="adj1" fmla="val 50000"/>
              <a:gd name="adj2" fmla="val 1578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5763809">
            <a:off x="3805582" y="4899804"/>
            <a:ext cx="1091905" cy="431284"/>
          </a:xfrm>
          <a:prstGeom prst="leftArrow">
            <a:avLst>
              <a:gd name="adj1" fmla="val 50000"/>
              <a:gd name="adj2" fmla="val 1578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5763809">
            <a:off x="67315" y="4763813"/>
            <a:ext cx="1091905" cy="431284"/>
          </a:xfrm>
          <a:prstGeom prst="leftArrow">
            <a:avLst>
              <a:gd name="adj1" fmla="val 50000"/>
              <a:gd name="adj2" fmla="val 1578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5763809">
            <a:off x="7699916" y="5418891"/>
            <a:ext cx="1091905" cy="431284"/>
          </a:xfrm>
          <a:prstGeom prst="leftArrow">
            <a:avLst>
              <a:gd name="adj1" fmla="val 50000"/>
              <a:gd name="adj2" fmla="val 1578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9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214205" y="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2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Norma Técnica ABNT NBR 16246-1</a:t>
            </a:r>
            <a:br>
              <a:rPr lang="pt-BR" dirty="0" smtClean="0"/>
            </a:br>
            <a:r>
              <a:rPr lang="pt-BR" sz="3600" dirty="0" smtClean="0">
                <a:solidFill>
                  <a:srgbClr val="C00000"/>
                </a:solidFill>
              </a:rPr>
              <a:t>(R$ 80,00 cada exemplar)</a:t>
            </a:r>
            <a:endParaRPr lang="pt-BR" sz="36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569462"/>
            <a:ext cx="8784976" cy="4622894"/>
          </a:xfr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txBody>
          <a:bodyPr>
            <a:normAutofit/>
          </a:bodyPr>
          <a:lstStyle/>
          <a:p>
            <a:r>
              <a:rPr lang="pt-BR" dirty="0" smtClean="0"/>
              <a:t>Válida a partir de 27/11/2013</a:t>
            </a:r>
          </a:p>
          <a:p>
            <a:pPr algn="just"/>
            <a:r>
              <a:rPr lang="pt-BR" dirty="0" smtClean="0"/>
              <a:t>Estabelece os procedimentos para a poda de árvores, arbustos e outras plantas lenhosas em áreas urbanas.</a:t>
            </a:r>
          </a:p>
          <a:p>
            <a:r>
              <a:rPr lang="pt-BR" dirty="0" smtClean="0"/>
              <a:t>Parte 1: </a:t>
            </a:r>
            <a:r>
              <a:rPr lang="pt-BR" dirty="0"/>
              <a:t>P</a:t>
            </a:r>
            <a:r>
              <a:rPr lang="pt-BR" dirty="0" smtClean="0"/>
              <a:t>oda (</a:t>
            </a:r>
            <a:r>
              <a:rPr lang="pt-BR" dirty="0" smtClean="0">
                <a:solidFill>
                  <a:srgbClr val="C00000"/>
                </a:solidFill>
              </a:rPr>
              <a:t>não se aplica a frutíferas</a:t>
            </a:r>
            <a:r>
              <a:rPr lang="pt-BR" dirty="0" smtClean="0"/>
              <a:t>)</a:t>
            </a:r>
          </a:p>
          <a:p>
            <a:r>
              <a:rPr lang="pt-BR" dirty="0" smtClean="0"/>
              <a:t>Parte 2: Segurança na Arboricultura</a:t>
            </a:r>
          </a:p>
          <a:p>
            <a:r>
              <a:rPr lang="pt-BR" dirty="0" smtClean="0"/>
              <a:t>Parte 3: Análise de risco</a:t>
            </a:r>
          </a:p>
          <a:p>
            <a:r>
              <a:rPr lang="pt-BR" dirty="0" smtClean="0"/>
              <a:t>Parte 4: Plantio e </a:t>
            </a:r>
            <a:r>
              <a:rPr lang="pt-BR" dirty="0" err="1" smtClean="0"/>
              <a:t>Transplantio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Chave direita 3"/>
          <p:cNvSpPr/>
          <p:nvPr/>
        </p:nvSpPr>
        <p:spPr>
          <a:xfrm>
            <a:off x="6839391" y="4293096"/>
            <a:ext cx="576064" cy="1656184"/>
          </a:xfrm>
          <a:prstGeom prst="rightBrace">
            <a:avLst>
              <a:gd name="adj1" fmla="val 81250"/>
              <a:gd name="adj2" fmla="val 50000"/>
            </a:avLst>
          </a:prstGeom>
          <a:ln w="1047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184573" y="469031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 smtClean="0"/>
              <a:t>Em elaboração</a:t>
            </a:r>
            <a:endParaRPr lang="pt-BR" sz="3000" dirty="0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3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... comparando com uma forquilha natural.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" y="1628800"/>
            <a:ext cx="9144000" cy="5151020"/>
          </a:xfrm>
          <a:prstGeom prst="rect">
            <a:avLst/>
          </a:prstGeom>
        </p:spPr>
      </p:pic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67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03" y="281484"/>
            <a:ext cx="4932497" cy="50516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692696"/>
            <a:ext cx="5646478" cy="592384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211503" y="5517232"/>
            <a:ext cx="447529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dirty="0" smtClean="0"/>
              <a:t>18 ramos  epicórmicos</a:t>
            </a:r>
            <a:endParaRPr lang="pt-BR" sz="3600" dirty="0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11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64934" y="692696"/>
            <a:ext cx="353873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INSEGURANÇA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b="1" dirty="0"/>
          </a:p>
        </p:txBody>
      </p:sp>
      <p:pic>
        <p:nvPicPr>
          <p:cNvPr id="6146" name="Picture 2" descr="C:\Users\BAGATINI\Documents\JOÃO - TRABALHOS PROFISSIONAIS\curso de podas- Serafina correa\novas imagens para utilizar\ramo epicormic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643" y="-855476"/>
            <a:ext cx="6099577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AGATINI\Documents\JOÃO - TRABALHOS PROFISSIONAIS\curso de podas- Serafina correa\novas imagens para utilizar\ramo epicormico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17" y="2925489"/>
            <a:ext cx="5023770" cy="431876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 JB_Estudos_Ambienta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5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659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b="1" dirty="0" smtClean="0"/>
              <a:t>C) RAZÕES ESTÉTICAS </a:t>
            </a:r>
            <a:endParaRPr lang="pt-BR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691680" y="1672124"/>
            <a:ext cx="8229600" cy="4525963"/>
          </a:xfrm>
        </p:spPr>
        <p:txBody>
          <a:bodyPr/>
          <a:lstStyle/>
          <a:p>
            <a:r>
              <a:rPr lang="pt-BR" b="1" dirty="0" err="1"/>
              <a:t>Envassouramento</a:t>
            </a:r>
            <a:r>
              <a:rPr lang="pt-BR" b="1" dirty="0"/>
              <a:t> da copa</a:t>
            </a:r>
            <a:r>
              <a:rPr lang="pt-BR" dirty="0"/>
              <a:t> </a:t>
            </a:r>
          </a:p>
        </p:txBody>
      </p:sp>
      <p:pic>
        <p:nvPicPr>
          <p:cNvPr id="49156" name="Picture 4" descr="Cópia%20de%20P2121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4087299" cy="44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3600" b="1" dirty="0" smtClean="0"/>
              <a:t>O pesadelo de qualquer arborista treinado.</a:t>
            </a:r>
            <a:endParaRPr lang="pt-BR" sz="3600" dirty="0"/>
          </a:p>
        </p:txBody>
      </p:sp>
      <p:pic>
        <p:nvPicPr>
          <p:cNvPr id="1026" name="Picture 2" descr="C:\Users\Bagatini\Documents\JOÃO - TRABALHOS PROFISSIONAIS\7º Fórum Gaúcho de Arborização\minicurso podas abnt\DSCN3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5294"/>
            <a:ext cx="3363579" cy="44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gatini\Documents\JOÃO - TRABALHOS PROFISSIONAIS\7º Fórum Gaúcho de Arborização\minicurso podas abnt\DSCN3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5329"/>
            <a:ext cx="3914082" cy="45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71600" y="5908545"/>
            <a:ext cx="739602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Uma copa baseada em ramos </a:t>
            </a:r>
            <a:r>
              <a:rPr lang="pt-BR" sz="3200" dirty="0" err="1" smtClean="0"/>
              <a:t>epicórmicos</a:t>
            </a:r>
            <a:r>
              <a:rPr lang="pt-BR" sz="3200" dirty="0" smtClean="0"/>
              <a:t>.</a:t>
            </a:r>
            <a:endParaRPr lang="pt-BR" sz="3200" dirty="0"/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126876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0757" y="116632"/>
            <a:ext cx="5853336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D) RAZÕES LEGAIS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179512" y="1358161"/>
            <a:ext cx="8136904" cy="2215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b="1" dirty="0" smtClean="0"/>
              <a:t>Art. 49 da lei dos Crimes Ambientais - Lei Federal 9.605/98: </a:t>
            </a:r>
            <a:r>
              <a:rPr lang="pt-BR" sz="2800" dirty="0" smtClean="0"/>
              <a:t>Causar destruição, dano, lesão ou maus tratos às plantas de ornamentação de logradouros públicos.</a:t>
            </a:r>
            <a:endParaRPr lang="pt-BR" sz="2400" dirty="0" smtClean="0"/>
          </a:p>
          <a:p>
            <a:pPr marL="1006475" lvl="1" indent="-469900" algn="just">
              <a:lnSpc>
                <a:spcPct val="80000"/>
              </a:lnSpc>
              <a:buFont typeface="Arial" pitchFamily="34" charset="0"/>
              <a:buNone/>
              <a:tabLst>
                <a:tab pos="711200" algn="l"/>
              </a:tabLst>
            </a:pPr>
            <a:endParaRPr lang="pt-BR" sz="2400" dirty="0" smtClean="0"/>
          </a:p>
          <a:p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12976"/>
            <a:ext cx="3109039" cy="3481475"/>
          </a:xfrm>
          <a:prstGeom prst="rect">
            <a:avLst/>
          </a:prstGeom>
        </p:spPr>
      </p:pic>
      <p:pic>
        <p:nvPicPr>
          <p:cNvPr id="5" name="Picture 8" descr="P50324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19" y="2815803"/>
            <a:ext cx="302518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04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As árvores devem ser podadas?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396552" y="1802681"/>
            <a:ext cx="6400800" cy="32103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sz="6300" b="1" i="1" dirty="0">
                <a:solidFill>
                  <a:srgbClr val="002060"/>
                </a:solidFill>
              </a:rPr>
              <a:t>Sempre? Errado </a:t>
            </a:r>
            <a:endParaRPr lang="pt-BR" sz="6300" b="1" i="1" dirty="0" smtClean="0">
              <a:solidFill>
                <a:srgbClr val="002060"/>
              </a:solidFill>
            </a:endParaRPr>
          </a:p>
          <a:p>
            <a:endParaRPr lang="pt-BR" sz="6300" b="1" i="1" dirty="0">
              <a:solidFill>
                <a:srgbClr val="002060"/>
              </a:solidFill>
            </a:endParaRPr>
          </a:p>
          <a:p>
            <a:r>
              <a:rPr lang="pt-BR" sz="6300" b="1" i="1" dirty="0" smtClean="0">
                <a:solidFill>
                  <a:srgbClr val="002060"/>
                </a:solidFill>
              </a:rPr>
              <a:t>Nunca</a:t>
            </a:r>
            <a:r>
              <a:rPr lang="pt-BR" sz="6300" b="1" i="1" dirty="0">
                <a:solidFill>
                  <a:srgbClr val="002060"/>
                </a:solidFill>
              </a:rPr>
              <a:t>? Errado </a:t>
            </a:r>
            <a:endParaRPr lang="pt-BR" sz="6300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BAGATINI\Documents\JOÃO - TRABALHOS PROFISSIONAIS\curso de podas - Farroupilha\CURSO DE PODAS - EXTENSÃO\aparecida - curso\Cópia de Cópia de P7253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803192" cy="50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864096"/>
          </a:xfrm>
        </p:spPr>
        <p:txBody>
          <a:bodyPr>
            <a:normAutofit/>
          </a:bodyPr>
          <a:lstStyle/>
          <a:p>
            <a:r>
              <a:rPr lang="pt-BR" dirty="0" smtClean="0"/>
              <a:t>Então, quando?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87524" y="908720"/>
            <a:ext cx="8712968" cy="1368152"/>
          </a:xfrm>
        </p:spPr>
        <p:txBody>
          <a:bodyPr>
            <a:normAutofit/>
          </a:bodyPr>
          <a:lstStyle/>
          <a:p>
            <a:r>
              <a:rPr lang="pt-BR" sz="4800" b="1" i="1" dirty="0" smtClean="0">
                <a:solidFill>
                  <a:srgbClr val="002060"/>
                </a:solidFill>
              </a:rPr>
              <a:t>Mediante</a:t>
            </a:r>
            <a:r>
              <a:rPr lang="pt-BR" sz="5400" b="1" i="1" dirty="0" smtClean="0">
                <a:solidFill>
                  <a:srgbClr val="002060"/>
                </a:solidFill>
              </a:rPr>
              <a:t> </a:t>
            </a:r>
            <a:r>
              <a:rPr lang="pt-BR" sz="5400" b="1" i="1" dirty="0">
                <a:solidFill>
                  <a:srgbClr val="002060"/>
                </a:solidFill>
              </a:rPr>
              <a:t>indicação técnica! </a:t>
            </a:r>
            <a:endParaRPr lang="pt-BR" sz="5400" b="1" i="1" dirty="0" smtClean="0">
              <a:solidFill>
                <a:srgbClr val="002060"/>
              </a:solidFill>
            </a:endParaRPr>
          </a:p>
          <a:p>
            <a:endParaRPr lang="pt-BR" sz="5400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0" y="1805472"/>
            <a:ext cx="9000492" cy="449353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4800" dirty="0" smtClean="0">
                <a:solidFill>
                  <a:schemeClr val="bg1"/>
                </a:solidFill>
              </a:rPr>
              <a:t>Lembre-se sempre disso:</a:t>
            </a:r>
            <a:endParaRPr lang="pt-BR" sz="4800" dirty="0">
              <a:solidFill>
                <a:schemeClr val="bg1"/>
              </a:solidFill>
            </a:endParaRPr>
          </a:p>
          <a:p>
            <a:pPr algn="just"/>
            <a:r>
              <a:rPr lang="pt-BR" sz="4800" b="1" dirty="0">
                <a:solidFill>
                  <a:schemeClr val="bg1"/>
                </a:solidFill>
              </a:rPr>
              <a:t>A poda bem feita é aquela que quando </a:t>
            </a:r>
            <a:r>
              <a:rPr lang="pt-BR" sz="4800" b="1" dirty="0" smtClean="0">
                <a:solidFill>
                  <a:schemeClr val="bg1"/>
                </a:solidFill>
              </a:rPr>
              <a:t>executada, não parece </a:t>
            </a:r>
            <a:r>
              <a:rPr lang="pt-BR" sz="4800" b="1" dirty="0">
                <a:solidFill>
                  <a:schemeClr val="bg1"/>
                </a:solidFill>
              </a:rPr>
              <a:t>que </a:t>
            </a:r>
            <a:r>
              <a:rPr lang="pt-BR" sz="4800" b="1" dirty="0" smtClean="0">
                <a:solidFill>
                  <a:schemeClr val="bg1"/>
                </a:solidFill>
              </a:rPr>
              <a:t>foi feita</a:t>
            </a:r>
            <a:r>
              <a:rPr lang="pt-BR" sz="4800" b="1" dirty="0">
                <a:solidFill>
                  <a:schemeClr val="bg1"/>
                </a:solidFill>
              </a:rPr>
              <a:t>. </a:t>
            </a:r>
            <a:endParaRPr lang="pt-BR" sz="4800" b="1" dirty="0" smtClean="0">
              <a:solidFill>
                <a:schemeClr val="bg1"/>
              </a:solidFill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</a:rPr>
              <a:t>Eng. Agr. Paulo Renato Barcelos </a:t>
            </a:r>
          </a:p>
          <a:p>
            <a:pPr algn="r"/>
            <a:r>
              <a:rPr lang="pt-BR" sz="3200" b="1" dirty="0" smtClean="0">
                <a:solidFill>
                  <a:schemeClr val="bg1"/>
                </a:solidFill>
              </a:rPr>
              <a:t>SMAM Porto Alegre</a:t>
            </a:r>
            <a:endParaRPr lang="pt-BR" sz="3200" b="1" dirty="0">
              <a:solidFill>
                <a:schemeClr val="bg1"/>
              </a:solidFill>
            </a:endParaRPr>
          </a:p>
          <a:p>
            <a:pPr algn="r"/>
            <a:endParaRPr lang="pt-BR" sz="3000" b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59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39552" y="1694457"/>
            <a:ext cx="8229600" cy="259863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 smtClean="0"/>
              <a:t>Norma Técnica ABNT NBR 16.246-1</a:t>
            </a:r>
          </a:p>
          <a:p>
            <a:pPr algn="ctr"/>
            <a:endParaRPr lang="pt-BR" sz="4400" dirty="0"/>
          </a:p>
          <a:p>
            <a:pPr marL="0" indent="0" algn="ctr">
              <a:buNone/>
            </a:pPr>
            <a:r>
              <a:rPr lang="pt-BR" sz="4400" dirty="0" smtClean="0"/>
              <a:t>O que ela nos ensina?</a:t>
            </a:r>
            <a:endParaRPr lang="pt-BR" sz="4400" dirty="0"/>
          </a:p>
        </p:txBody>
      </p:sp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 JB_Estudos_Ambient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6235253"/>
            <a:ext cx="1500166" cy="5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Tipos de podas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4176464" cy="22322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4000" dirty="0" smtClean="0"/>
              <a:t>Conceito de Poda conforme a </a:t>
            </a:r>
            <a:br>
              <a:rPr lang="pt-BR" sz="4000" dirty="0" smtClean="0"/>
            </a:br>
            <a:r>
              <a:rPr lang="pt-BR" sz="4000" dirty="0" smtClean="0"/>
              <a:t>NBR </a:t>
            </a:r>
            <a:r>
              <a:rPr lang="pt-BR" sz="4000" dirty="0"/>
              <a:t>16.246-1: </a:t>
            </a:r>
            <a:r>
              <a:rPr lang="pt-BR" sz="4000" dirty="0" smtClean="0"/>
              <a:t>: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4037846"/>
            <a:ext cx="7416824" cy="255950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Retirada seletiva de partes indesejadas ou danificadas de uma árvores, a fim de se alcançar objetivos específicos.</a:t>
            </a:r>
          </a:p>
          <a:p>
            <a:r>
              <a:rPr lang="pt-BR" dirty="0">
                <a:solidFill>
                  <a:schemeClr val="tx1"/>
                </a:solidFill>
              </a:rPr>
              <a:t>Fonte: Norma Técnica </a:t>
            </a:r>
            <a:r>
              <a:rPr lang="pt-BR" dirty="0" smtClean="0">
                <a:solidFill>
                  <a:schemeClr val="tx1"/>
                </a:solidFill>
              </a:rPr>
              <a:t>ABNT </a:t>
            </a:r>
            <a:r>
              <a:rPr lang="pt-BR" dirty="0">
                <a:solidFill>
                  <a:schemeClr val="tx1"/>
                </a:solidFill>
              </a:rPr>
              <a:t>NBR </a:t>
            </a:r>
            <a:r>
              <a:rPr lang="pt-BR" dirty="0" smtClean="0">
                <a:solidFill>
                  <a:schemeClr val="tx1"/>
                </a:solidFill>
              </a:rPr>
              <a:t>16246-1  </a:t>
            </a:r>
          </a:p>
        </p:txBody>
      </p:sp>
      <p:pic>
        <p:nvPicPr>
          <p:cNvPr id="4" name="Picture 2" descr="C:\Users\Bagatini\Documents\JOÃO - TRABALHOS PROFISSIONAIS\7º Fórum Gaúcho de Arborização\logomarca\MODELO USO DA TESO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63881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erva de passarinho (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58708"/>
            <a:ext cx="4283012" cy="570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rva de passarinho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844" y="961122"/>
            <a:ext cx="4320480" cy="57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359" y="144016"/>
            <a:ext cx="9179953" cy="6926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pt-BR" sz="2600" b="1" dirty="0" smtClean="0"/>
              <a:t>NBR 16.246-1: Limpeza</a:t>
            </a:r>
            <a:r>
              <a:rPr lang="pt-BR" sz="2600" b="1" dirty="0"/>
              <a:t>: </a:t>
            </a:r>
            <a:r>
              <a:rPr lang="pt-BR" sz="2600" dirty="0"/>
              <a:t>remoção de galhos </a:t>
            </a:r>
            <a:r>
              <a:rPr lang="pt-BR" sz="2600" dirty="0" smtClean="0"/>
              <a:t>mortos ou doentes</a:t>
            </a:r>
            <a:endParaRPr lang="pt-BR" sz="26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195736" y="6281936"/>
            <a:ext cx="5058172" cy="5760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/>
              <a:t>Eliminação </a:t>
            </a:r>
            <a:r>
              <a:rPr lang="pt-BR" sz="2800" dirty="0"/>
              <a:t>de </a:t>
            </a:r>
            <a:r>
              <a:rPr lang="pt-BR" sz="2800" b="1" dirty="0"/>
              <a:t>plantas parasitas</a:t>
            </a:r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24760"/>
            <a:ext cx="6840760" cy="5659820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5359" y="144016"/>
            <a:ext cx="9179953" cy="9807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b="1" dirty="0" smtClean="0"/>
              <a:t>NBR 16.246-1: Desrama ou raleamento: </a:t>
            </a:r>
          </a:p>
          <a:p>
            <a:r>
              <a:rPr lang="pt-BR" sz="2600" dirty="0" smtClean="0"/>
              <a:t>poda seletiva pra reduzir a densidade de galhos vivos</a:t>
            </a:r>
            <a:endParaRPr lang="pt-BR" sz="2600" dirty="0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759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076" y="59521"/>
            <a:ext cx="8229600" cy="114300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 </a:t>
            </a:r>
            <a:endParaRPr lang="pt-BR" sz="2800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joão\Documents\12 CONGRESSO FLORESTAL 2015\Palestra para Congresso florestaL\laranjeir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62118"/>
            <a:ext cx="4046912" cy="5395882"/>
          </a:xfrm>
          <a:prstGeom prst="rect">
            <a:avLst/>
          </a:prstGeom>
          <a:noFill/>
        </p:spPr>
      </p:pic>
      <p:pic>
        <p:nvPicPr>
          <p:cNvPr id="10243" name="Picture 3" descr="C:\Users\joão\Documents\12 CONGRESSO FLORESTAL 2015\Palestra para Congresso florestaL\laranjeir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4171928" cy="556257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467544" y="380362"/>
            <a:ext cx="829424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t-BR" sz="2800" b="1" dirty="0" smtClean="0"/>
              <a:t>NBR 16.246-1: Elevação </a:t>
            </a:r>
            <a:r>
              <a:rPr lang="pt-BR" sz="2800" b="1" dirty="0"/>
              <a:t>de </a:t>
            </a:r>
            <a:r>
              <a:rPr lang="pt-BR" sz="2800" b="1" dirty="0" smtClean="0"/>
              <a:t>copa: </a:t>
            </a:r>
            <a:r>
              <a:rPr lang="pt-BR" sz="2800" dirty="0" smtClean="0"/>
              <a:t>abertura </a:t>
            </a:r>
            <a:r>
              <a:rPr lang="pt-BR" sz="2800" dirty="0"/>
              <a:t>de passagem de pessoas, veículos, vistas </a:t>
            </a:r>
            <a:r>
              <a:rPr lang="pt-BR" sz="2800" dirty="0" smtClean="0"/>
              <a:t>obstruídas</a:t>
            </a:r>
            <a:endParaRPr lang="pt-BR" sz="2800" dirty="0"/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216" y="-18256"/>
            <a:ext cx="8229600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3200" b="1" dirty="0" smtClean="0"/>
              <a:t>NBR 16.246-1: Redução: </a:t>
            </a:r>
            <a:r>
              <a:rPr lang="pt-BR" sz="3200" dirty="0"/>
              <a:t>visa</a:t>
            </a:r>
            <a:r>
              <a:rPr lang="pt-BR" sz="3200" b="1" dirty="0"/>
              <a:t> </a:t>
            </a:r>
            <a:r>
              <a:rPr lang="pt-BR" sz="3200" dirty="0"/>
              <a:t>reduzir altura ou largura de copa, somente quando imprescindível.</a:t>
            </a:r>
          </a:p>
        </p:txBody>
      </p:sp>
      <p:pic>
        <p:nvPicPr>
          <p:cNvPr id="3" name="Picture 4" descr="C:\Users\joão\Documents\Encontro de líderes\conflitos urbanos e caminhões\Cópia de P8302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61940" y="1167474"/>
            <a:ext cx="5544616" cy="6192141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806556" y="4437112"/>
            <a:ext cx="172819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800" dirty="0" smtClean="0"/>
              <a:t>(   ) Certo</a:t>
            </a:r>
          </a:p>
          <a:p>
            <a:r>
              <a:rPr lang="pt-BR" sz="2800" dirty="0" smtClean="0"/>
              <a:t>(   ) Errado</a:t>
            </a:r>
            <a:endParaRPr lang="pt-BR" sz="2800" dirty="0"/>
          </a:p>
        </p:txBody>
      </p:sp>
      <p:pic>
        <p:nvPicPr>
          <p:cNvPr id="9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3600" b="1" dirty="0" smtClean="0"/>
              <a:t>NBR 16.246-1: Poda </a:t>
            </a:r>
            <a:r>
              <a:rPr lang="pt-BR" sz="3600" b="1" dirty="0"/>
              <a:t>durante o </a:t>
            </a:r>
            <a:r>
              <a:rPr lang="pt-BR" sz="3600" b="1" dirty="0" smtClean="0"/>
              <a:t>plantio: </a:t>
            </a:r>
            <a:r>
              <a:rPr lang="pt-BR" sz="3600" dirty="0" smtClean="0"/>
              <a:t>limpeza </a:t>
            </a:r>
            <a:r>
              <a:rPr lang="pt-BR" sz="3600" dirty="0"/>
              <a:t>de ramos excessivos e abaixo de 1,8 </a:t>
            </a:r>
            <a:r>
              <a:rPr lang="pt-BR" sz="3600" dirty="0" smtClean="0"/>
              <a:t>m</a:t>
            </a:r>
            <a:endParaRPr lang="pt-BR" dirty="0"/>
          </a:p>
        </p:txBody>
      </p:sp>
      <p:pic>
        <p:nvPicPr>
          <p:cNvPr id="4" name="Picture 5" descr="DSCF47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291059"/>
            <a:ext cx="7272808" cy="5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8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7368" y="112617"/>
            <a:ext cx="8748464" cy="7794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100" b="1" dirty="0" smtClean="0"/>
              <a:t>NBR 16.246-1: Poda </a:t>
            </a:r>
            <a:r>
              <a:rPr lang="pt-BR" sz="3100" b="1" dirty="0"/>
              <a:t>de </a:t>
            </a:r>
            <a:r>
              <a:rPr lang="pt-BR" sz="3100" b="1" dirty="0" smtClean="0"/>
              <a:t>condução: </a:t>
            </a:r>
            <a:r>
              <a:rPr lang="pt-BR" sz="3100" dirty="0" smtClean="0"/>
              <a:t>evitar galhos </a:t>
            </a:r>
            <a:r>
              <a:rPr lang="pt-BR" sz="3100" dirty="0"/>
              <a:t>em </a:t>
            </a:r>
            <a:r>
              <a:rPr lang="pt-BR" sz="3100" dirty="0" smtClean="0"/>
              <a:t>atrito</a:t>
            </a:r>
            <a:endParaRPr lang="pt-BR" sz="3100" dirty="0"/>
          </a:p>
        </p:txBody>
      </p:sp>
      <p:pic>
        <p:nvPicPr>
          <p:cNvPr id="5122" name="Picture 2" descr="C:\Users\BAGATINI\Documents\JOÃO - TRABALHOS PROFISSIONAIS\curso de podas - Farroupilha\Parque dos Pinheiros\Cópia de DSCN0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47" y="1093477"/>
            <a:ext cx="4608512" cy="571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AGATINI\Documents\JOÃO - TRABALHOS PROFISSIONAIS\curso de podas - Farroupilha\Parque dos Pinheiros\Cópia de DSCN0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5" y="1093477"/>
            <a:ext cx="4235934" cy="42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59768" y="5295284"/>
            <a:ext cx="5512432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tx1"/>
                </a:solidFill>
              </a:rPr>
              <a:t>ESTE CASO PODERIA SE ENQUADRAR EM PODA EM ÁRVORES JOVENS: </a:t>
            </a:r>
            <a:r>
              <a:rPr lang="pt-BR" sz="2400" dirty="0" smtClean="0">
                <a:solidFill>
                  <a:schemeClr val="tx1"/>
                </a:solidFill>
              </a:rPr>
              <a:t>redução </a:t>
            </a:r>
            <a:r>
              <a:rPr lang="pt-BR" sz="2400" dirty="0">
                <a:solidFill>
                  <a:schemeClr val="tx1"/>
                </a:solidFill>
              </a:rPr>
              <a:t>de riscos, melhoramento da estética, saúde, estrutura e equilíbrio da </a:t>
            </a:r>
            <a:r>
              <a:rPr lang="pt-BR" sz="2400" dirty="0" smtClean="0">
                <a:solidFill>
                  <a:schemeClr val="tx1"/>
                </a:solidFill>
              </a:rPr>
              <a:t>árvore.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719" y="188640"/>
            <a:ext cx="8540754" cy="14981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2800" b="1" dirty="0"/>
              <a:t>NBR 16.246-1: </a:t>
            </a:r>
            <a:r>
              <a:rPr lang="pt-BR" sz="2800" b="1" dirty="0" smtClean="0">
                <a:solidFill>
                  <a:schemeClr val="tx1"/>
                </a:solidFill>
              </a:rPr>
              <a:t>Poda </a:t>
            </a:r>
            <a:r>
              <a:rPr lang="pt-BR" sz="2800" b="1" dirty="0">
                <a:solidFill>
                  <a:schemeClr val="tx1"/>
                </a:solidFill>
              </a:rPr>
              <a:t>emergencial: </a:t>
            </a:r>
            <a:r>
              <a:rPr lang="pt-BR" sz="2800" dirty="0">
                <a:solidFill>
                  <a:schemeClr val="tx1"/>
                </a:solidFill>
              </a:rPr>
              <a:t>solução de problemas emergenciais causados por galhos de árvores em risco imediato a pessoas ou a serviços </a:t>
            </a:r>
            <a:r>
              <a:rPr lang="pt-BR" sz="2800" dirty="0" smtClean="0">
                <a:solidFill>
                  <a:schemeClr val="tx1"/>
                </a:solidFill>
              </a:rPr>
              <a:t>públicos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218297" y="5878143"/>
            <a:ext cx="5472608" cy="9069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Árvores </a:t>
            </a:r>
            <a:r>
              <a:rPr lang="pt-BR" sz="2400" dirty="0"/>
              <a:t>são danificadas parcialmente por ventos ou choques com </a:t>
            </a:r>
            <a:r>
              <a:rPr lang="pt-BR" sz="2400" dirty="0" smtClean="0"/>
              <a:t>veículos. </a:t>
            </a:r>
            <a:endParaRPr lang="pt-BR" sz="2400" dirty="0"/>
          </a:p>
        </p:txBody>
      </p:sp>
      <p:pic>
        <p:nvPicPr>
          <p:cNvPr id="15364" name="Picture 4" descr="DSC00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73" y="1988840"/>
            <a:ext cx="508737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P313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50866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008" y="171650"/>
            <a:ext cx="892899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2800" b="1" dirty="0"/>
              <a:t>NBR 16.246-1</a:t>
            </a:r>
            <a:r>
              <a:rPr lang="pt-BR" sz="2800" b="1" dirty="0" smtClean="0"/>
              <a:t>: Restauração: </a:t>
            </a:r>
            <a:r>
              <a:rPr lang="pt-BR" sz="2800" dirty="0"/>
              <a:t>recuperação da forma de árvores que foram severamente </a:t>
            </a:r>
            <a:r>
              <a:rPr lang="pt-BR" sz="2800" dirty="0" err="1"/>
              <a:t>destopadas</a:t>
            </a:r>
            <a:r>
              <a:rPr lang="pt-BR" sz="2800" dirty="0"/>
              <a:t>, vandalizadas ou danificadas</a:t>
            </a:r>
          </a:p>
        </p:txBody>
      </p:sp>
      <p:pic>
        <p:nvPicPr>
          <p:cNvPr id="1026" name="Picture 2" descr="C:\Users\Bagatini\Documents\JOÃO - TRABALHOS PROFISSIONAIS\7º Fórum Gaúcho de Arborização\minicurso podas abnt\DSCN3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50" y="1439378"/>
            <a:ext cx="3672408" cy="48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gatini\Documents\JOÃO - TRABALHOS PROFISSIONAIS\7º Fórum Gaúcho de Arborização\minicurso podas abnt\DSCN3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5260"/>
            <a:ext cx="4608512" cy="53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4" y="1604526"/>
            <a:ext cx="4242820" cy="549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4747"/>
            <a:ext cx="9144000" cy="15121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1"/>
                </a:solidFill>
              </a:rPr>
              <a:t>NBR 16.246-1: Poda </a:t>
            </a:r>
            <a:r>
              <a:rPr lang="pt-BR" sz="3200" b="1" dirty="0">
                <a:solidFill>
                  <a:schemeClr val="tx1"/>
                </a:solidFill>
              </a:rPr>
              <a:t>para </a:t>
            </a:r>
            <a:r>
              <a:rPr lang="pt-BR" sz="3200" b="1" dirty="0" smtClean="0">
                <a:solidFill>
                  <a:schemeClr val="tx1"/>
                </a:solidFill>
              </a:rPr>
              <a:t>vistas: </a:t>
            </a:r>
            <a:r>
              <a:rPr lang="pt-BR" sz="3200" dirty="0" smtClean="0">
                <a:solidFill>
                  <a:schemeClr val="tx1"/>
                </a:solidFill>
              </a:rPr>
              <a:t>corte </a:t>
            </a:r>
            <a:r>
              <a:rPr lang="pt-BR" sz="3200" dirty="0">
                <a:solidFill>
                  <a:schemeClr val="tx1"/>
                </a:solidFill>
              </a:rPr>
              <a:t>de galhos selecionados para permitir uma vista específica de uma fachada, esquina, semáforo, etc</a:t>
            </a:r>
            <a:r>
              <a:rPr lang="pt-BR" sz="3200" dirty="0" smtClean="0">
                <a:solidFill>
                  <a:schemeClr val="tx1"/>
                </a:solidFill>
              </a:rPr>
              <a:t>.</a:t>
            </a:r>
            <a:endParaRPr lang="pt-BR" sz="32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Bagatini\Documents\JOÃO - TRABALHOS PROFISSIONAIS\palestras proferidas\Guaporé - agosto 2015 com Denise\DSCN4152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18" y="1631985"/>
            <a:ext cx="4374681" cy="58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gatini\Documents\JOÃO - TRABALHOS PROFISSIONAIS\7º Fórum Gaúcho de Arborização\minicurso podas abnt\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4268761" cy="33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gatini\Documents\JOÃO - TRABALHOS PROFISSIONAIS\7º Fórum Gaúcho de Arborização\minicurso podas abnt\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99"/>
            <a:ext cx="4615734" cy="33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1"/>
                </a:solidFill>
              </a:rPr>
              <a:t>NBR 16.246-1: Poda </a:t>
            </a:r>
            <a:r>
              <a:rPr lang="pt-BR" sz="3200" b="1" dirty="0">
                <a:solidFill>
                  <a:schemeClr val="tx1"/>
                </a:solidFill>
              </a:rPr>
              <a:t>para </a:t>
            </a:r>
            <a:r>
              <a:rPr lang="pt-BR" sz="3200" b="1" dirty="0" smtClean="0">
                <a:solidFill>
                  <a:schemeClr val="tx1"/>
                </a:solidFill>
              </a:rPr>
              <a:t>vistas: </a:t>
            </a:r>
            <a:r>
              <a:rPr lang="pt-BR" sz="3200" dirty="0" smtClean="0">
                <a:solidFill>
                  <a:schemeClr val="tx1"/>
                </a:solidFill>
              </a:rPr>
              <a:t>corte </a:t>
            </a:r>
            <a:r>
              <a:rPr lang="pt-BR" sz="3200" dirty="0">
                <a:solidFill>
                  <a:schemeClr val="tx1"/>
                </a:solidFill>
              </a:rPr>
              <a:t>de galhos selecionados para permitir uma vista específica de uma fachada, esquina, semáforo, etc</a:t>
            </a:r>
            <a:r>
              <a:rPr lang="pt-BR" sz="3200" dirty="0" smtClean="0">
                <a:solidFill>
                  <a:schemeClr val="tx1"/>
                </a:solidFill>
              </a:rPr>
              <a:t>.</a:t>
            </a:r>
            <a:endParaRPr lang="pt-BR" sz="32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9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235745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/>
            <a:r>
              <a:rPr lang="pt-BR" sz="2800" dirty="0" smtClean="0">
                <a:solidFill>
                  <a:srgbClr val="C00000"/>
                </a:solidFill>
              </a:rPr>
              <a:t>1. A poda de árvores é uma agressão a um SER VIVO.</a:t>
            </a:r>
            <a:br>
              <a:rPr lang="pt-BR" sz="2800" dirty="0" smtClean="0">
                <a:solidFill>
                  <a:srgbClr val="C00000"/>
                </a:solidFill>
              </a:rPr>
            </a:br>
            <a:r>
              <a:rPr lang="pt-BR" sz="2800" dirty="0" smtClean="0">
                <a:solidFill>
                  <a:srgbClr val="C00000"/>
                </a:solidFill>
              </a:rPr>
              <a:t/>
            </a:r>
            <a:br>
              <a:rPr lang="pt-BR" sz="2800" dirty="0" smtClean="0">
                <a:solidFill>
                  <a:srgbClr val="C00000"/>
                </a:solidFill>
              </a:rPr>
            </a:br>
            <a:r>
              <a:rPr lang="pt-BR" sz="2800" dirty="0" smtClean="0">
                <a:solidFill>
                  <a:srgbClr val="C00000"/>
                </a:solidFill>
              </a:rPr>
              <a:t>2. Nenhuma árvore necessita de poda para viver.</a:t>
            </a:r>
            <a:br>
              <a:rPr lang="pt-BR" sz="2800" dirty="0" smtClean="0">
                <a:solidFill>
                  <a:srgbClr val="C00000"/>
                </a:solidFill>
              </a:rPr>
            </a:br>
            <a:r>
              <a:rPr lang="pt-BR" sz="2800" dirty="0" smtClean="0">
                <a:solidFill>
                  <a:srgbClr val="C00000"/>
                </a:solidFill>
              </a:rPr>
              <a:t/>
            </a:r>
            <a:br>
              <a:rPr lang="pt-BR" sz="2800" dirty="0" smtClean="0">
                <a:solidFill>
                  <a:srgbClr val="C00000"/>
                </a:solidFill>
              </a:rPr>
            </a:br>
            <a:r>
              <a:rPr lang="pt-BR" sz="2800" dirty="0" smtClean="0">
                <a:solidFill>
                  <a:srgbClr val="C00000"/>
                </a:solidFill>
              </a:rPr>
              <a:t>3. Quem se beneficia das podas é o ser humano.</a:t>
            </a:r>
            <a:endParaRPr lang="pt-BR" sz="2400" dirty="0">
              <a:solidFill>
                <a:srgbClr val="C00000"/>
              </a:solidFill>
            </a:endParaRPr>
          </a:p>
        </p:txBody>
      </p:sp>
      <p:pic>
        <p:nvPicPr>
          <p:cNvPr id="4" name="Picture 6" descr="DSC010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071810"/>
            <a:ext cx="5357850" cy="401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57158" y="0"/>
            <a:ext cx="8448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VERDADES INCONVENIENTES para alguns...</a:t>
            </a: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196" y="188640"/>
            <a:ext cx="8229600" cy="6062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3600" dirty="0" smtClean="0"/>
              <a:t>NBR 16.246-1: Poda de raízes</a:t>
            </a:r>
            <a:endParaRPr lang="pt-BR" sz="3600" dirty="0"/>
          </a:p>
        </p:txBody>
      </p:sp>
      <p:pic>
        <p:nvPicPr>
          <p:cNvPr id="5122" name="Picture 2" descr="C:\Users\Bagatini\Documents\JOÃO - TRABALHOS PROFISSIONAIS\7º Fórum Gaúcho de Arborização\minicurso podas abnt\P1154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4865"/>
            <a:ext cx="8724461" cy="654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714808" y="6209686"/>
            <a:ext cx="525658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800" dirty="0" smtClean="0"/>
              <a:t>Totalmente danoso e errado!!!!!</a:t>
            </a:r>
            <a:endParaRPr lang="pt-BR" sz="2800" dirty="0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4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159" y="-99392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Procedimentos corretos</a:t>
            </a:r>
            <a:endParaRPr lang="pt-BR" dirty="0"/>
          </a:p>
        </p:txBody>
      </p:sp>
      <p:pic>
        <p:nvPicPr>
          <p:cNvPr id="2051" name="Picture 3" descr="C:\Users\Bagatini\Documents\JOÃO - TRABALHOS PROFISSIONAIS\7º Fórum Gaúcho de Arborização\minicurso podas abnt\poda de raíz -de-arvo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043608"/>
            <a:ext cx="8176748" cy="57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005"/>
            <a:ext cx="8229600" cy="1143000"/>
          </a:xfrm>
        </p:spPr>
        <p:txBody>
          <a:bodyPr/>
          <a:lstStyle/>
          <a:p>
            <a:r>
              <a:rPr lang="pt-BR" b="1" dirty="0"/>
              <a:t>PODA DE PALMEIRAS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07504" y="1117449"/>
            <a:ext cx="889238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2800" dirty="0"/>
              <a:t>Somente deve ser feita quando </a:t>
            </a:r>
            <a:r>
              <a:rPr lang="pt-BR" sz="2800" b="1" u="sng" dirty="0" smtClean="0"/>
              <a:t>frondes</a:t>
            </a:r>
            <a:r>
              <a:rPr lang="pt-BR" sz="2800" dirty="0" smtClean="0"/>
              <a:t>, </a:t>
            </a:r>
            <a:r>
              <a:rPr lang="pt-BR" sz="2800" dirty="0"/>
              <a:t>cachos de inflorescências e de frutos criarem uma situação de risco. </a:t>
            </a:r>
            <a:endParaRPr lang="pt-BR" sz="2800" dirty="0" smtClean="0"/>
          </a:p>
        </p:txBody>
      </p:sp>
      <p:pic>
        <p:nvPicPr>
          <p:cNvPr id="3076" name="Picture 4" descr="C:\Users\Bagatini\Documents\JOÃO - TRABALHOS PROFISSIONAIS\7º Fórum Gaúcho de Arborização\minicurso podas abnt\PA187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32" y="2071556"/>
            <a:ext cx="5656854" cy="47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1520" y="3645024"/>
            <a:ext cx="272651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800" dirty="0"/>
              <a:t>Fronde: </a:t>
            </a:r>
            <a:endParaRPr lang="pt-BR" sz="2800" dirty="0" smtClean="0"/>
          </a:p>
          <a:p>
            <a:r>
              <a:rPr lang="pt-BR" sz="2800" dirty="0" smtClean="0"/>
              <a:t>folha </a:t>
            </a:r>
            <a:r>
              <a:rPr lang="pt-BR" sz="2800" dirty="0"/>
              <a:t>de </a:t>
            </a:r>
            <a:r>
              <a:rPr lang="pt-BR" sz="2800" dirty="0" smtClean="0"/>
              <a:t>palmeira</a:t>
            </a:r>
            <a:endParaRPr lang="pt-BR" sz="2800" dirty="0"/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4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15602"/>
            <a:ext cx="8229600" cy="850106"/>
          </a:xfrm>
        </p:spPr>
        <p:txBody>
          <a:bodyPr>
            <a:normAutofit/>
          </a:bodyPr>
          <a:lstStyle/>
          <a:p>
            <a:pPr lvl="0"/>
            <a:r>
              <a:rPr lang="pt-BR" sz="3200" b="1" dirty="0"/>
              <a:t>PODA DE </a:t>
            </a:r>
            <a:r>
              <a:rPr lang="pt-BR" sz="3200" b="1" dirty="0" smtClean="0"/>
              <a:t>PALMEIRAS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692696"/>
            <a:ext cx="8964488" cy="616530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t-BR" sz="2800" dirty="0" smtClean="0"/>
              <a:t>Não </a:t>
            </a:r>
            <a:r>
              <a:rPr lang="pt-BR" sz="2800" dirty="0"/>
              <a:t>podem ser removidas </a:t>
            </a:r>
            <a:r>
              <a:rPr lang="pt-BR" sz="2800" b="1" dirty="0">
                <a:solidFill>
                  <a:srgbClr val="C00000"/>
                </a:solidFill>
              </a:rPr>
              <a:t>folhas vivas e </a:t>
            </a:r>
            <a:r>
              <a:rPr lang="pt-BR" sz="2800" b="1" dirty="0" smtClean="0">
                <a:solidFill>
                  <a:srgbClr val="C00000"/>
                </a:solidFill>
              </a:rPr>
              <a:t>saudáveis </a:t>
            </a:r>
            <a:r>
              <a:rPr lang="pt-BR" sz="2800" dirty="0" smtClean="0"/>
              <a:t>se resultar em uma </a:t>
            </a:r>
            <a:r>
              <a:rPr lang="pt-BR" sz="2800" dirty="0"/>
              <a:t>copa com aspecto cônico invertido. </a:t>
            </a:r>
            <a:endParaRPr lang="pt-BR" sz="28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 </a:t>
            </a: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/>
          </a:p>
        </p:txBody>
      </p:sp>
      <p:pic>
        <p:nvPicPr>
          <p:cNvPr id="5122" name="Picture 2" descr="palmeira corte cer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8" y="2278541"/>
            <a:ext cx="374468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palmeira corte er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42103"/>
            <a:ext cx="408715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7544" y="1628800"/>
            <a:ext cx="4104456" cy="6497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Exceto nos casos de frondes em  conflito com redes aéreas.  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9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3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5467"/>
            <a:ext cx="5328592" cy="6394312"/>
          </a:xfrm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673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Nunca usar ferramenta de impacto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C:\Users\Bagatini\Documents\JOÃO - TRABALHOS PROFISSIONAIS\7º Fórum Gaúcho de Arborização\minicurso podas abnt\DSC05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9560"/>
            <a:ext cx="40808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gatini\Documents\JOÃO - TRABALHOS PROFISSIONAIS\7º Fórum Gaúcho de Arborização\minicurso podas abnt\DSC057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9560"/>
            <a:ext cx="4582463" cy="41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gatini\Documents\JOÃO - TRABALHOS PROFISSIONAIS\7º Fórum Gaúcho de Arborização\minicurso podas abnt\DSCN3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44857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765175"/>
            <a:ext cx="3333750" cy="1143000"/>
          </a:xfrm>
        </p:spPr>
        <p:txBody>
          <a:bodyPr>
            <a:normAutofit fontScale="90000"/>
          </a:bodyPr>
          <a:lstStyle/>
          <a:p>
            <a:r>
              <a:rPr lang="pt-BR" sz="4000"/>
              <a:t>Galhos muito grossos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364088" y="2564904"/>
            <a:ext cx="3529087" cy="2462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200" b="1" dirty="0">
                <a:solidFill>
                  <a:srgbClr val="FF3300"/>
                </a:solidFill>
              </a:rPr>
              <a:t>A OCLUSÃO NÃO OCORRE A TEMPO DE EVITAR  O APODRECIMENTO DA MADEIRA.</a:t>
            </a:r>
          </a:p>
          <a:p>
            <a:pPr algn="ctr">
              <a:spcBef>
                <a:spcPct val="50000"/>
              </a:spcBef>
            </a:pPr>
            <a:endParaRPr lang="pt-BR" sz="2200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2200" b="1" dirty="0">
                <a:solidFill>
                  <a:srgbClr val="FF3300"/>
                </a:solidFill>
              </a:rPr>
              <a:t>SURGEM AS NECROSES</a:t>
            </a: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NECROSES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640960" cy="41253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600" dirty="0"/>
              <a:t>Os buracos abertos por podas, batidas de veículos, rachaduras de galhos, </a:t>
            </a:r>
            <a:r>
              <a:rPr lang="pt-BR" sz="3600" dirty="0" err="1" smtClean="0"/>
              <a:t>etc</a:t>
            </a:r>
            <a:r>
              <a:rPr lang="pt-BR" sz="3600" dirty="0" smtClean="0"/>
              <a:t>, </a:t>
            </a:r>
            <a:r>
              <a:rPr lang="pt-BR" sz="3600" dirty="0"/>
              <a:t>são </a:t>
            </a:r>
            <a:r>
              <a:rPr lang="pt-BR" sz="3600" b="1" dirty="0">
                <a:solidFill>
                  <a:srgbClr val="C00000"/>
                </a:solidFill>
              </a:rPr>
              <a:t>portas de acesso a bactérias, fungos e insetos xilófagos</a:t>
            </a:r>
            <a:r>
              <a:rPr lang="pt-BR" sz="3600" dirty="0"/>
              <a:t> (que se alimentam de madeira), que acabam decompondo o lenho com a árvore ainda </a:t>
            </a:r>
            <a:r>
              <a:rPr lang="pt-BR" sz="3600" dirty="0" smtClean="0"/>
              <a:t>viva, </a:t>
            </a:r>
            <a:r>
              <a:rPr lang="pt-BR" sz="3600" dirty="0"/>
              <a:t>gerando </a:t>
            </a:r>
            <a:r>
              <a:rPr lang="pt-BR" sz="3600" b="1" dirty="0">
                <a:solidFill>
                  <a:srgbClr val="C00000"/>
                </a:solidFill>
              </a:rPr>
              <a:t>necroses</a:t>
            </a:r>
            <a:r>
              <a:rPr lang="pt-BR" sz="3600" dirty="0"/>
              <a:t>. </a:t>
            </a:r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-1588"/>
            <a:ext cx="396044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pt-BR" dirty="0" smtClean="0"/>
              <a:t>Lascas de cortes </a:t>
            </a:r>
            <a:endParaRPr lang="pt-BR" dirty="0"/>
          </a:p>
        </p:txBody>
      </p:sp>
      <p:pic>
        <p:nvPicPr>
          <p:cNvPr id="4" name="Espaço Reservado para Conteúdo 3" descr="C:\Users\Bagatini\Documents\JOÃO - TRABALHOS PROFISSIONAIS\CLUBE TIRO E CAÇA\P52353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3165475" cy="513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07" y="0"/>
            <a:ext cx="3570518" cy="49609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3171042"/>
            <a:ext cx="2532545" cy="35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897420"/>
            <a:ext cx="4330824" cy="380243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Não adianta amarrar madeira rachada</a:t>
            </a:r>
            <a:endParaRPr lang="pt-BR" dirty="0"/>
          </a:p>
        </p:txBody>
      </p:sp>
      <p:pic>
        <p:nvPicPr>
          <p:cNvPr id="4" name="Picture 3" descr="C:\Users\BAGATINI\Documents\JOÃO - TRABALHOS PROFISSIONAIS\curso de podas - Farroupilha\CURSO DE PODAS - EXTENSÃO\necroses\P7020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25994"/>
            <a:ext cx="4466501" cy="59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Bagatini\Documents\JOÃO - TRABALHOS PROFISSIONAIS\palestras proferidas\Guaporé - agosto 2015 com Denise\DSC002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2517" r="192" b="2188"/>
          <a:stretch/>
        </p:blipFill>
        <p:spPr bwMode="auto">
          <a:xfrm>
            <a:off x="536178" y="116632"/>
            <a:ext cx="8128000" cy="51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48776" y="5316191"/>
            <a:ext cx="768300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dirty="0" smtClean="0"/>
              <a:t>Dois jacarandás com mesmo dia de plantio, e níveis de poda diferentes. </a:t>
            </a:r>
          </a:p>
          <a:p>
            <a:pPr algn="ctr"/>
            <a:r>
              <a:rPr lang="pt-BR" sz="2000" dirty="0" smtClean="0"/>
              <a:t>Av. </a:t>
            </a:r>
            <a:r>
              <a:rPr lang="pt-BR" sz="2000" dirty="0"/>
              <a:t>Amazonas - Bairro São Geraldo - Porto Alegre</a:t>
            </a:r>
          </a:p>
          <a:p>
            <a:pPr algn="ctr"/>
            <a:r>
              <a:rPr lang="pt-BR" sz="2000" dirty="0"/>
              <a:t>Foto: Flávio Barcelos Oliveira </a:t>
            </a:r>
            <a:r>
              <a:rPr lang="pt-BR" sz="2000" dirty="0" smtClean="0"/>
              <a:t>(SMAM Porto Alegre)</a:t>
            </a:r>
            <a:endParaRPr lang="pt-BR" sz="2000" dirty="0"/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062" y="553299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sz="4000" b="1" dirty="0"/>
              <a:t>ÉPOCA INDICADA PARA PODAS</a:t>
            </a:r>
            <a:r>
              <a:rPr lang="pt-BR" sz="4000" dirty="0"/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4925"/>
            <a:ext cx="8686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A poda pode ser feita em qualquer época do ano, desde que não seja muito intensa</a:t>
            </a:r>
          </a:p>
          <a:p>
            <a:r>
              <a:rPr lang="pt-BR" dirty="0"/>
              <a:t>A época mais adequada é a de menor atividade da planta </a:t>
            </a:r>
          </a:p>
          <a:p>
            <a:r>
              <a:rPr lang="pt-BR" dirty="0"/>
              <a:t>Rio Grande do Sul = inverno</a:t>
            </a:r>
          </a:p>
          <a:p>
            <a:r>
              <a:rPr lang="pt-BR" dirty="0"/>
              <a:t>Deve-se evitar podar antes de terminar os frios intensos e geadas.</a:t>
            </a:r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794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9452" y="138997"/>
            <a:ext cx="8725035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3200" b="1" dirty="0"/>
              <a:t>CUIDADOS COM A FAUNA ALOJADA EM ÁRVORES</a:t>
            </a:r>
            <a:r>
              <a:rPr lang="pt-BR" sz="3200" dirty="0"/>
              <a:t> </a:t>
            </a:r>
          </a:p>
        </p:txBody>
      </p:sp>
      <p:pic>
        <p:nvPicPr>
          <p:cNvPr id="61444" name="Picture 4" descr="DSC002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484784"/>
            <a:ext cx="6840760" cy="51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44" y="2924944"/>
            <a:ext cx="478974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209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/>
              <a:t>TÉCNICAS DE CORTES EM PODAS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7638"/>
            <a:ext cx="8532440" cy="396740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/>
              <a:t>RAMOS FINOS ATÉ 1,5 CM DE DIÂMETRO:</a:t>
            </a:r>
            <a:endParaRPr lang="pt-BR" b="1" dirty="0"/>
          </a:p>
          <a:p>
            <a:pPr marL="0" indent="0">
              <a:buNone/>
            </a:pPr>
            <a:r>
              <a:rPr lang="pt-BR" b="1" dirty="0" smtClean="0"/>
              <a:t>Usar tesoura </a:t>
            </a:r>
            <a:r>
              <a:rPr lang="pt-BR" b="1" dirty="0"/>
              <a:t>de mão </a:t>
            </a: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ou </a:t>
            </a:r>
            <a:r>
              <a:rPr lang="pt-BR" b="1" dirty="0"/>
              <a:t>de cabo longo</a:t>
            </a:r>
            <a:r>
              <a:rPr lang="pt-BR" sz="4000" dirty="0"/>
              <a:t> </a:t>
            </a:r>
          </a:p>
        </p:txBody>
      </p:sp>
      <p:pic>
        <p:nvPicPr>
          <p:cNvPr id="9" name="Picture 2" descr="C:\Users\Bagatini\Documents\JOÃO - TRABALHOS PROFISSIONAIS\7º Fórum Gaúcho de Arborização\logomarca\MODELO USO DA TESO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23809"/>
            <a:ext cx="5040560" cy="48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O que está errado nesta foto?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91906"/>
            <a:ext cx="7344816" cy="5266094"/>
          </a:xfrm>
          <a:prstGeom prst="rect">
            <a:avLst/>
          </a:prstGeom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6408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b="1" dirty="0" smtClean="0"/>
              <a:t>Resposta: </a:t>
            </a:r>
            <a:r>
              <a:rPr lang="pt-BR" dirty="0" smtClean="0"/>
              <a:t>deve-se encostar na casca o lado da lâmina que recebe a afiação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 descr="C:\Users\Bagatini\Documents\JOÃO - TRABALHOS PROFISSIONAIS\7º Fórum Gaúcho de Arborização\logomarca\MODELO USO DA TESOU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4" b="36649"/>
          <a:stretch/>
        </p:blipFill>
        <p:spPr bwMode="auto">
          <a:xfrm>
            <a:off x="1835696" y="1600200"/>
            <a:ext cx="5472608" cy="52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6954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2" y="0"/>
            <a:ext cx="8939213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sz="4000" b="1" dirty="0"/>
              <a:t>TÉCNICAS DE CORTES EM PODAS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92" y="1207781"/>
            <a:ext cx="8686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/>
              <a:t>RAMOS COM ATÉ 5 CM DE DIÂMETRO:</a:t>
            </a:r>
            <a:endParaRPr lang="pt-BR" b="1" dirty="0"/>
          </a:p>
          <a:p>
            <a:pPr>
              <a:buFontTx/>
              <a:buNone/>
            </a:pPr>
            <a:r>
              <a:rPr lang="pt-BR" sz="2400" b="1" dirty="0" smtClean="0"/>
              <a:t>	</a:t>
            </a:r>
            <a:r>
              <a:rPr lang="pt-BR" sz="2400" b="1" dirty="0" err="1" smtClean="0"/>
              <a:t>seqüência</a:t>
            </a:r>
            <a:r>
              <a:rPr lang="pt-BR" sz="2400" b="1" dirty="0" smtClean="0"/>
              <a:t> </a:t>
            </a:r>
            <a:r>
              <a:rPr lang="pt-BR" sz="2400" b="1" dirty="0"/>
              <a:t>de 2 cortes com uso de </a:t>
            </a:r>
            <a:r>
              <a:rPr lang="pt-BR" sz="2400" b="1" dirty="0" smtClean="0"/>
              <a:t>serrote</a:t>
            </a:r>
            <a:endParaRPr lang="pt-BR" dirty="0"/>
          </a:p>
        </p:txBody>
      </p:sp>
      <p:pic>
        <p:nvPicPr>
          <p:cNvPr id="22532" name="Picture 4" descr="Digitalizar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2276872"/>
            <a:ext cx="4795665" cy="44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220072" y="2949595"/>
            <a:ext cx="3851920" cy="181588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pt-BR" sz="2800" dirty="0"/>
              <a:t>Para evitar o lascamento da casca na descida do galho, deve ser feito o corte de baixo primeiro.</a:t>
            </a:r>
            <a:r>
              <a:rPr lang="pt-BR" sz="2800" b="1" dirty="0"/>
              <a:t> </a:t>
            </a:r>
          </a:p>
        </p:txBody>
      </p:sp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30900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8" y="685317"/>
            <a:ext cx="8208912" cy="6156684"/>
          </a:xfrm>
        </p:spPr>
      </p:pic>
      <p:sp>
        <p:nvSpPr>
          <p:cNvPr id="5" name="CaixaDeTexto 4"/>
          <p:cNvSpPr txBox="1"/>
          <p:nvPr/>
        </p:nvSpPr>
        <p:spPr>
          <a:xfrm>
            <a:off x="4714" y="4869160"/>
            <a:ext cx="306258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Aço carbono:</a:t>
            </a:r>
          </a:p>
          <a:p>
            <a:r>
              <a:rPr lang="pt-BR" sz="2400" dirty="0" smtClean="0"/>
              <a:t>Acabamento mais liso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27984" y="3175"/>
            <a:ext cx="471601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Aço comum com dentes travados: </a:t>
            </a:r>
          </a:p>
          <a:p>
            <a:r>
              <a:rPr lang="pt-BR" sz="2400" dirty="0" smtClean="0"/>
              <a:t>Acabamento áspero e fibroso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34360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5"/>
          <a:stretch/>
        </p:blipFill>
        <p:spPr>
          <a:xfrm>
            <a:off x="128811" y="274638"/>
            <a:ext cx="6132736" cy="6429375"/>
          </a:xfrm>
          <a:prstGeom prst="rect">
            <a:avLst/>
          </a:prstGeom>
        </p:spPr>
      </p:pic>
      <p:pic>
        <p:nvPicPr>
          <p:cNvPr id="6" name="Picture 8" descr="C:\Users\joão\Documents\12 CONGRESSO FLORESTAL 2015\Palestra para Congresso florestaL\oclusões (4).JPG"/>
          <p:cNvPicPr>
            <a:picLocks noChangeAspect="1" noChangeArrowheads="1"/>
          </p:cNvPicPr>
          <p:nvPr/>
        </p:nvPicPr>
        <p:blipFill rotWithShape="1">
          <a:blip r:embed="rId3"/>
          <a:srcRect l="12005" t="6525" r="15969" b="11333"/>
          <a:stretch/>
        </p:blipFill>
        <p:spPr bwMode="auto">
          <a:xfrm>
            <a:off x="6095815" y="3151103"/>
            <a:ext cx="2958583" cy="3747540"/>
          </a:xfrm>
          <a:prstGeom prst="rect">
            <a:avLst/>
          </a:prstGeom>
          <a:noFill/>
        </p:spPr>
      </p:pic>
      <p:pic>
        <p:nvPicPr>
          <p:cNvPr id="7" name="Picture 9" descr="C:\Users\joão\Documents\12 CONGRESSO FLORESTAL 2015\Palestra para Congresso florestaL\oclusõ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3157" y="22870"/>
            <a:ext cx="3121241" cy="2902074"/>
          </a:xfrm>
          <a:prstGeom prst="rect">
            <a:avLst/>
          </a:prstGeom>
          <a:noFill/>
        </p:spPr>
      </p:pic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-21704" y="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045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r>
              <a:rPr lang="pt-BR" sz="4000" b="1" dirty="0"/>
              <a:t>TÉCNICAS DE CORTES EM PODAS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12213"/>
            <a:ext cx="8473764" cy="45259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/>
              <a:t>RAMOS COM MAIS DE 5 CM DE DIÂMETRO</a:t>
            </a:r>
            <a:r>
              <a:rPr lang="pt-BR" dirty="0" smtClean="0"/>
              <a:t> :</a:t>
            </a:r>
            <a:endParaRPr lang="pt-BR" dirty="0"/>
          </a:p>
          <a:p>
            <a:pPr>
              <a:buFontTx/>
              <a:buNone/>
            </a:pPr>
            <a:r>
              <a:rPr lang="pt-BR" sz="2400" dirty="0"/>
              <a:t>Técnica de </a:t>
            </a:r>
            <a:r>
              <a:rPr lang="pt-BR" sz="2400" b="1" dirty="0"/>
              <a:t>4 cortes</a:t>
            </a:r>
            <a:r>
              <a:rPr lang="pt-BR" dirty="0"/>
              <a:t> </a:t>
            </a:r>
          </a:p>
        </p:txBody>
      </p:sp>
      <p:pic>
        <p:nvPicPr>
          <p:cNvPr id="23556" name="Picture 4" descr="Cópia de Digitalizar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02920"/>
            <a:ext cx="5504437" cy="405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084168" y="2924944"/>
            <a:ext cx="3059832" cy="352839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pt-BR" sz="2400" dirty="0"/>
              <a:t>O corte de galhos pesados sem fazer os quatro cortes, provocará danos no tronco logo abaixo do galho, com descascamento ou mesmo extração de lascas do lenho.</a:t>
            </a:r>
            <a:r>
              <a:rPr lang="pt-BR" sz="2400" b="1" dirty="0"/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43808" y="1862092"/>
            <a:ext cx="630019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</a:rPr>
              <a:t>Usar óleo vegetal em correia da motosserra!!!!! O Óleo mineral destrói os tecidos da planta.</a:t>
            </a:r>
            <a:endParaRPr lang="pt-BR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1" y="274638"/>
            <a:ext cx="4824536" cy="4824536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2" y="5283714"/>
            <a:ext cx="7864093" cy="1234700"/>
          </a:xfrm>
          <a:prstGeom prst="rect">
            <a:avLst/>
          </a:prstGeom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28588" y="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go JB_Estudos_Ambienta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6235253"/>
            <a:ext cx="1500166" cy="5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02331" y="908720"/>
            <a:ext cx="8911407" cy="511222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dirty="0" smtClean="0">
                <a:solidFill>
                  <a:srgbClr val="C00000"/>
                </a:solidFill>
              </a:rPr>
              <a:t>QUEM SE BENIFICIA DAS PODAS É O SER HUMANO:</a:t>
            </a:r>
          </a:p>
          <a:p>
            <a:pPr algn="just"/>
            <a:r>
              <a:rPr lang="pt-BR" dirty="0" smtClean="0"/>
              <a:t>Fruticultura</a:t>
            </a:r>
          </a:p>
          <a:p>
            <a:pPr algn="just"/>
            <a:r>
              <a:rPr lang="pt-BR" dirty="0" smtClean="0"/>
              <a:t>Poda drástica: </a:t>
            </a:r>
            <a:r>
              <a:rPr lang="pt-BR" b="1" dirty="0" smtClean="0"/>
              <a:t>vassoura de preguiçoso</a:t>
            </a:r>
          </a:p>
          <a:p>
            <a:pPr algn="just"/>
            <a:r>
              <a:rPr lang="pt-BR" dirty="0" smtClean="0"/>
              <a:t>Eliminação de riscos e danos por causa do </a:t>
            </a:r>
            <a:r>
              <a:rPr lang="pt-BR" b="1" dirty="0" smtClean="0"/>
              <a:t>mau planejamento</a:t>
            </a:r>
          </a:p>
          <a:p>
            <a:pPr algn="just"/>
            <a:r>
              <a:rPr lang="pt-BR" dirty="0" smtClean="0"/>
              <a:t>Controle da altura da planta (medo de quebra)</a:t>
            </a:r>
          </a:p>
          <a:p>
            <a:pPr algn="just"/>
            <a:r>
              <a:rPr lang="pt-BR" dirty="0" smtClean="0"/>
              <a:t>Vida urbana (calçadas, visibilidade de trânsito, iluminação noturna)</a:t>
            </a:r>
          </a:p>
          <a:p>
            <a:pPr algn="just"/>
            <a:endParaRPr lang="pt-BR" dirty="0"/>
          </a:p>
        </p:txBody>
      </p:sp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17562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2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96" y="2082032"/>
            <a:ext cx="4294040" cy="367240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" y="-93589"/>
            <a:ext cx="4491228" cy="383677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" y="3918236"/>
            <a:ext cx="5011223" cy="2892219"/>
          </a:xfrm>
          <a:prstGeom prst="rect">
            <a:avLst/>
          </a:prstGeom>
        </p:spPr>
      </p:pic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8286776" y="0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193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43" y="1916832"/>
            <a:ext cx="5246732" cy="4682982"/>
          </a:xfrm>
        </p:spPr>
      </p:pic>
      <p:sp>
        <p:nvSpPr>
          <p:cNvPr id="5" name="Retângulo 4"/>
          <p:cNvSpPr/>
          <p:nvPr/>
        </p:nvSpPr>
        <p:spPr>
          <a:xfrm>
            <a:off x="1592479" y="1185266"/>
            <a:ext cx="59406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b="1" dirty="0"/>
              <a:t>Quem importa? A Crista e o Colar</a:t>
            </a: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17232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48009" y="42266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/>
              <a:t>Lembrando...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289801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12968" cy="44644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</a:t>
            </a:r>
            <a:r>
              <a:rPr lang="pt-BR" sz="5400" b="1" i="1" strike="sngStrik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pt-BR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</a:t>
            </a:r>
            <a:br>
              <a:rPr lang="pt-BR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5400" b="1" dirty="0" smtClean="0">
                <a:solidFill>
                  <a:srgbClr val="FF0000"/>
                </a:solidFill>
              </a:rPr>
              <a:t>dos absurdos em arborização</a:t>
            </a:r>
            <a:endParaRPr lang="pt-BR" sz="36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309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SCN1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18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arco\DSC02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655"/>
            <a:ext cx="6624736" cy="6804156"/>
          </a:xfrm>
        </p:spPr>
      </p:pic>
      <p:sp>
        <p:nvSpPr>
          <p:cNvPr id="3" name="CaixaDeTexto 2"/>
          <p:cNvSpPr txBox="1"/>
          <p:nvPr/>
        </p:nvSpPr>
        <p:spPr>
          <a:xfrm>
            <a:off x="3275856" y="6252282"/>
            <a:ext cx="433082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Poda Leonardo Da Vinci</a:t>
            </a:r>
            <a:endParaRPr lang="pt-BR" sz="3200" dirty="0"/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17232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2325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944" y="5504446"/>
            <a:ext cx="7797552" cy="10929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pt-BR" sz="3600" dirty="0" err="1" smtClean="0">
                <a:solidFill>
                  <a:schemeClr val="tx1"/>
                </a:solidFill>
              </a:rPr>
              <a:t>Dendrocirurgia</a:t>
            </a:r>
            <a:r>
              <a:rPr lang="pt-BR" sz="3600" dirty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católica.</a:t>
            </a:r>
            <a:r>
              <a:rPr lang="pt-BR" sz="3000" dirty="0" smtClean="0">
                <a:solidFill>
                  <a:schemeClr val="tx1"/>
                </a:solidFill>
              </a:rPr>
              <a:t/>
            </a:r>
            <a:br>
              <a:rPr lang="pt-BR" sz="3000" dirty="0" smtClean="0">
                <a:solidFill>
                  <a:schemeClr val="tx1"/>
                </a:solidFill>
              </a:rPr>
            </a:br>
            <a:r>
              <a:rPr lang="pt-BR" sz="3000" dirty="0" smtClean="0">
                <a:solidFill>
                  <a:schemeClr val="tx1"/>
                </a:solidFill>
              </a:rPr>
              <a:t>Prova de que lacrar com cimento não resolve!</a:t>
            </a:r>
            <a:endParaRPr lang="pt-BR" sz="3000" dirty="0">
              <a:solidFill>
                <a:schemeClr val="tx1"/>
              </a:solidFill>
            </a:endParaRPr>
          </a:p>
        </p:txBody>
      </p:sp>
      <p:pic>
        <p:nvPicPr>
          <p:cNvPr id="4" name="Picture 8" descr="C:\Users\BAGATINI\Documents\JOÃO - TRABALHOS PROFISSIONAIS\curso de podas - Farroupilha\CURSO DE PODAS - EXTENSÃO\necroses\DSC00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71" y="290884"/>
            <a:ext cx="4186808" cy="55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SC04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9029"/>
            <a:ext cx="9144000" cy="6858000"/>
          </a:xfrm>
          <a:prstGeom prst="rect">
            <a:avLst/>
          </a:prstGeom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27784" y="6235253"/>
            <a:ext cx="410445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Poda Velório de Gnomo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5358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Marco\DSCF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178" y="68627"/>
            <a:ext cx="4968552" cy="6624737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6372200" y="5373216"/>
            <a:ext cx="266429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/>
              <a:t>Poda </a:t>
            </a:r>
            <a:r>
              <a:rPr lang="pt-BR" sz="4000" dirty="0" err="1" smtClean="0"/>
              <a:t>Tótem</a:t>
            </a:r>
            <a:endParaRPr lang="pt-BR" sz="4000" dirty="0"/>
          </a:p>
        </p:txBody>
      </p:sp>
      <p:pic>
        <p:nvPicPr>
          <p:cNvPr id="1026" name="Picture 2" descr="Resultado de imagem para tóte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0869"/>
          <a:stretch/>
        </p:blipFill>
        <p:spPr bwMode="auto">
          <a:xfrm>
            <a:off x="6140005" y="1124744"/>
            <a:ext cx="2808312" cy="40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4" descr="DSC00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25662" y="3507"/>
            <a:ext cx="9180512" cy="6858000"/>
          </a:xfrm>
          <a:prstGeom prst="rect">
            <a:avLst/>
          </a:prstGeom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562562" y="6185662"/>
            <a:ext cx="259228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dirty="0" smtClean="0"/>
              <a:t>Poda Inútil </a:t>
            </a:r>
            <a:endParaRPr lang="pt-BR" sz="3600" dirty="0"/>
          </a:p>
        </p:txBody>
      </p:sp>
      <p:pic>
        <p:nvPicPr>
          <p:cNvPr id="6" name="Picture 4" descr="Logo JB_Estudos_Ambient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84" y="3507"/>
            <a:ext cx="1500166" cy="5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11500" dirty="0" smtClean="0"/>
              <a:t>Poda</a:t>
            </a:r>
            <a:endParaRPr lang="pt-BR" sz="115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>
                <a:solidFill>
                  <a:srgbClr val="C00000"/>
                </a:solidFill>
              </a:rPr>
              <a:t>Todo mundo acha que sabe fazer.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Mas qual a diferença entre cortar galhos e realizar uma poda correta?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20414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720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turar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5457" cy="6858000"/>
          </a:xfrm>
          <a:prstGeom prst="rect">
            <a:avLst/>
          </a:prstGeom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21516" y="6365339"/>
            <a:ext cx="525658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Poda </a:t>
            </a:r>
            <a:r>
              <a:rPr lang="pt-BR" sz="2400" dirty="0" err="1"/>
              <a:t>T</a:t>
            </a:r>
            <a:r>
              <a:rPr lang="pt-BR" sz="2400" dirty="0" err="1" smtClean="0"/>
              <a:t>ô</a:t>
            </a:r>
            <a:r>
              <a:rPr lang="pt-BR" sz="2400" dirty="0" smtClean="0"/>
              <a:t> nem aí com o bem-estar alheio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376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turar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50877"/>
            <a:ext cx="9144000" cy="6885384"/>
          </a:xfrm>
          <a:prstGeom prst="rect">
            <a:avLst/>
          </a:prstGeom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oão Bagatini\Documents\JOÃO - TRABALHOS PROFISSIONAIS\Prefeitura de Guaporé - capacitaçaõ podas\Imagem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57" r="17544" b="17357"/>
          <a:stretch/>
        </p:blipFill>
        <p:spPr bwMode="auto">
          <a:xfrm>
            <a:off x="1115616" y="4758749"/>
            <a:ext cx="4500231" cy="210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795746" y="5672842"/>
            <a:ext cx="334825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800" dirty="0" smtClean="0"/>
              <a:t>Fila de Quero-queros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239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turar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"/>
            <a:ext cx="9208698" cy="6858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2" name="Retângulo 1"/>
          <p:cNvSpPr/>
          <p:nvPr/>
        </p:nvSpPr>
        <p:spPr>
          <a:xfrm>
            <a:off x="0" y="0"/>
            <a:ext cx="5364088" cy="34355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355976" y="3435525"/>
            <a:ext cx="4852722" cy="34224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809252"/>
            <a:ext cx="649586" cy="10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351940" y="6309319"/>
            <a:ext cx="446449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Poda topiaria de gigante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7511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‘</a:t>
            </a:r>
            <a:endParaRPr lang="pt-BR" dirty="0"/>
          </a:p>
        </p:txBody>
      </p:sp>
      <p:pic>
        <p:nvPicPr>
          <p:cNvPr id="5" name="Espaço Reservado para Imagem Online 4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5256584" cy="6534226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4293096"/>
            <a:ext cx="3059832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Poda meio fio e meio tronco</a:t>
            </a:r>
            <a:endParaRPr lang="pt-BR" sz="3200" dirty="0"/>
          </a:p>
        </p:txBody>
      </p:sp>
      <p:pic>
        <p:nvPicPr>
          <p:cNvPr id="8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66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turar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1600" y="6198087"/>
            <a:ext cx="547260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800" dirty="0" smtClean="0"/>
              <a:t>Tratamento fito-insanidade mental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716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C:\Users\Bagatini\Documents\JOÃO - TRABALHOS PROFISSIONAIS\palestras proferidas\Guaporé - agosto 2015 com Denise\DSC02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73455"/>
            <a:ext cx="4067291" cy="30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agatini\Documents\JOÃO - TRABALHOS PROFISSIONAIS\palestras proferidas\Guaporé - agosto 2015 com Denise\DSC0234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9043"/>
            <a:ext cx="458936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99404" y="5698468"/>
            <a:ext cx="3533891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Uma escada para o Fórum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34894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89883" y="260648"/>
            <a:ext cx="7772400" cy="533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tx1"/>
                </a:solidFill>
                <a:latin typeface="Monotype Corsiva" pitchFamily="66" charset="0"/>
              </a:rPr>
              <a:t>A Medalha de Bronze:</a:t>
            </a:r>
            <a:endParaRPr lang="en-US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Marco\Trabalho\Arborização\Fórum Gaúcho de Arborização\Botânica\Problemas\Permeabilidade\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41" r="41" b="8168"/>
          <a:stretch/>
        </p:blipFill>
        <p:spPr bwMode="auto">
          <a:xfrm>
            <a:off x="462427" y="908720"/>
            <a:ext cx="8062803" cy="5356278"/>
          </a:xfrm>
          <a:prstGeom prst="rect">
            <a:avLst/>
          </a:prstGeom>
          <a:noFill/>
        </p:spPr>
      </p:pic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85447" y="6019547"/>
            <a:ext cx="42563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dirty="0" smtClean="0"/>
              <a:t>Raiz desoxigenada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983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20688"/>
            <a:ext cx="77724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tx1"/>
                </a:solidFill>
                <a:latin typeface="Monotype Corsiva" pitchFamily="66" charset="0"/>
              </a:rPr>
              <a:t>A Medalha de Prata:</a:t>
            </a:r>
            <a:endParaRPr lang="en-US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5" name="Espaço Reservado para Conteúdo 5" descr="DSC000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268760"/>
            <a:ext cx="7056784" cy="5295074"/>
          </a:xfrm>
          <a:prstGeom prst="rect">
            <a:avLst/>
          </a:prstGeom>
        </p:spPr>
      </p:pic>
      <p:pic>
        <p:nvPicPr>
          <p:cNvPr id="4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9792" y="6203513"/>
            <a:ext cx="424847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dirty="0" smtClean="0"/>
              <a:t>Não caibo em mim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6330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tx1"/>
                </a:solidFill>
                <a:latin typeface="Monotype Corsiva" pitchFamily="66" charset="0"/>
              </a:rPr>
              <a:t>A Medalha de Ouro: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3" descr="DSC02813"/>
          <p:cNvSpPr>
            <a:spLocks noGrp="1" noChangeAspect="1" noChangeArrowheads="1"/>
          </p:cNvSpPr>
          <p:nvPr isPhoto="1"/>
        </p:nvSpPr>
        <p:spPr bwMode="auto">
          <a:xfrm>
            <a:off x="899592" y="1496887"/>
            <a:ext cx="7207120" cy="533216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23928" y="789001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2011</a:t>
            </a:r>
            <a:endParaRPr lang="pt-BR" sz="4000" dirty="0"/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411760" y="6245624"/>
            <a:ext cx="393726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Jerivás com testículos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0295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764354" cy="582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38124" y="-243408"/>
            <a:ext cx="8229600" cy="1143000"/>
          </a:xfrm>
        </p:spPr>
        <p:txBody>
          <a:bodyPr/>
          <a:lstStyle/>
          <a:p>
            <a:r>
              <a:rPr lang="pt-BR" dirty="0" smtClean="0"/>
              <a:t>2012</a:t>
            </a:r>
            <a:endParaRPr lang="pt-BR" dirty="0"/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sz="3200" b="1" dirty="0"/>
              <a:t>MORFOLOGIA DA BASE DO GALHO</a:t>
            </a:r>
            <a:r>
              <a:rPr lang="pt-BR" sz="4000" dirty="0"/>
              <a:t> </a:t>
            </a:r>
          </a:p>
        </p:txBody>
      </p:sp>
      <p:pic>
        <p:nvPicPr>
          <p:cNvPr id="6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538175"/>
            <a:ext cx="857224" cy="13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ão Bagatini\Documents\JOÃO - TRABALHOS PROFISSIONAIS\Prefeitura de Guaporé - capacitaçaõ podas\crista e colar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58"/>
            <a:ext cx="4392488" cy="55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gatini\Documents\JOÃO - TRABALHOS PROFISSIONAIS\palestras proferidas\Guaporé - agosto 2015 com Denise\DSCN37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5505"/>
          <a:stretch/>
        </p:blipFill>
        <p:spPr bwMode="auto">
          <a:xfrm>
            <a:off x="899592" y="980728"/>
            <a:ext cx="7884368" cy="524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360" y="32251"/>
            <a:ext cx="8229600" cy="1143000"/>
          </a:xfrm>
        </p:spPr>
        <p:txBody>
          <a:bodyPr/>
          <a:lstStyle/>
          <a:p>
            <a:r>
              <a:rPr lang="pt-BR" dirty="0" smtClean="0"/>
              <a:t>2015</a:t>
            </a:r>
            <a:endParaRPr lang="pt-BR" dirty="0"/>
          </a:p>
        </p:txBody>
      </p:sp>
      <p:pic>
        <p:nvPicPr>
          <p:cNvPr id="5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28604"/>
            <a:ext cx="9144000" cy="1470025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221804" y="4965894"/>
            <a:ext cx="6338000" cy="1820579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Muito obrigado pela atenção!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Biólogo João Augusto </a:t>
            </a:r>
            <a:r>
              <a:rPr lang="pt-BR" sz="2400" dirty="0" err="1" smtClean="0">
                <a:solidFill>
                  <a:schemeClr val="tx1"/>
                </a:solidFill>
              </a:rPr>
              <a:t>Bagatini</a:t>
            </a:r>
            <a:r>
              <a:rPr lang="pt-BR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Nova Prata, RS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54-99917-4822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122" name="Picture 2" descr="P:\BAGATINI - ARBORIZAÇÃO\encontro de líderes\DSC000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5781" y="22992"/>
            <a:ext cx="6591834" cy="4942902"/>
          </a:xfrm>
          <a:prstGeom prst="rect">
            <a:avLst/>
          </a:prstGeom>
          <a:noFill/>
        </p:spPr>
      </p:pic>
      <p:pic>
        <p:nvPicPr>
          <p:cNvPr id="7" name="Picture 2" descr="C:\Users\BAGATINI\Documents\JOÃO - TRABALHOS PROFISSIONAIS\curso de podas - Farroupilha\SB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3"/>
          <a:stretch>
            <a:fillRect/>
          </a:stretch>
        </p:blipFill>
        <p:spPr bwMode="auto">
          <a:xfrm>
            <a:off x="0" y="5362077"/>
            <a:ext cx="971600" cy="14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1962</TotalTime>
  <Words>1423</Words>
  <Application>Microsoft Office PowerPoint</Application>
  <PresentationFormat>Apresentação na tela (4:3)</PresentationFormat>
  <Paragraphs>202</Paragraphs>
  <Slides>91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91</vt:i4>
      </vt:variant>
    </vt:vector>
  </HeadingPairs>
  <TitlesOfParts>
    <vt:vector size="95" baseType="lpstr">
      <vt:lpstr>Arial</vt:lpstr>
      <vt:lpstr>Calibri</vt:lpstr>
      <vt:lpstr>Monotype Corsiva</vt:lpstr>
      <vt:lpstr>Tema do Office</vt:lpstr>
      <vt:lpstr>TÉCNICAS DE PODAS DE ÁRVORES DE ACORDO COM A NORMA TÉCNICA ABNT NBR 16.246-1  Manejo Correto Para a Saúde Vegetal</vt:lpstr>
      <vt:lpstr>ARBORICULTURA</vt:lpstr>
      <vt:lpstr>Norma Técnica ABNT NBR 16246-1 (R$ 80,00 cada exemplar)</vt:lpstr>
      <vt:lpstr>Conceito de Poda conforme a  NBR 16.246-1: :</vt:lpstr>
      <vt:lpstr>1. A poda de árvores é uma agressão a um SER VIVO.  2. Nenhuma árvore necessita de poda para viver.  3. Quem se beneficia das podas é o ser humano.</vt:lpstr>
      <vt:lpstr>Apresentação do PowerPoint</vt:lpstr>
      <vt:lpstr>Apresentação do PowerPoint</vt:lpstr>
      <vt:lpstr>Poda</vt:lpstr>
      <vt:lpstr>MORFOLOGIA DA BASE DO GALHO </vt:lpstr>
      <vt:lpstr>MORFOLOGIA DA BASE DO GALHO </vt:lpstr>
      <vt:lpstr>Apresentação do PowerPoint</vt:lpstr>
      <vt:lpstr>Apresentação do PowerPoint</vt:lpstr>
      <vt:lpstr>Apresentação do PowerPoint</vt:lpstr>
      <vt:lpstr>Como é a oclusão por dentro?</vt:lpstr>
      <vt:lpstr>O corte antigo fica lacrado</vt:lpstr>
      <vt:lpstr>Apresentação do PowerPoint</vt:lpstr>
      <vt:lpstr>Muito importante!!</vt:lpstr>
      <vt:lpstr>Apresentação do PowerPoint</vt:lpstr>
      <vt:lpstr>DESTOPO</vt:lpstr>
      <vt:lpstr>Há pelo menos 4 razões:</vt:lpstr>
      <vt:lpstr>Apresentação do PowerPoint</vt:lpstr>
      <vt:lpstr>Apresentação do PowerPoint</vt:lpstr>
      <vt:lpstr>B) RAZÕES DE SEGURANÇA</vt:lpstr>
      <vt:lpstr>Apresentação do PowerPoint</vt:lpstr>
      <vt:lpstr>Necrose da madeira avançando para o interior da árvore</vt:lpstr>
      <vt:lpstr>Apresentação do PowerPoint</vt:lpstr>
      <vt:lpstr>Apresentação do PowerPoint</vt:lpstr>
      <vt:lpstr>Ramos Epicórmicos</vt:lpstr>
      <vt:lpstr>Apresentação do PowerPoint</vt:lpstr>
      <vt:lpstr>... comparando com uma forquilha natural.</vt:lpstr>
      <vt:lpstr>Apresentação do PowerPoint</vt:lpstr>
      <vt:lpstr>INSEGURANÇA</vt:lpstr>
      <vt:lpstr>C) RAZÕES ESTÉTICAS </vt:lpstr>
      <vt:lpstr>O pesadelo de qualquer arborista treinado.</vt:lpstr>
      <vt:lpstr>D) RAZÕES LEGAIS</vt:lpstr>
      <vt:lpstr>As árvores devem ser podadas?</vt:lpstr>
      <vt:lpstr>Então, quando?</vt:lpstr>
      <vt:lpstr>Apresentação do PowerPoint</vt:lpstr>
      <vt:lpstr>Tipos de podas</vt:lpstr>
      <vt:lpstr>NBR 16.246-1: Limpeza: remoção de galhos mortos ou doentes</vt:lpstr>
      <vt:lpstr>Apresentação do PowerPoint</vt:lpstr>
      <vt:lpstr> </vt:lpstr>
      <vt:lpstr>NBR 16.246-1: Redução: visa reduzir altura ou largura de copa, somente quando imprescindível.</vt:lpstr>
      <vt:lpstr>NBR 16.246-1: Poda durante o plantio: limpeza de ramos excessivos e abaixo de 1,8 m</vt:lpstr>
      <vt:lpstr>NBR 16.246-1: Poda de condução: evitar galhos em atrito</vt:lpstr>
      <vt:lpstr>NBR 16.246-1: Poda emergencial: solução de problemas emergenciais causados por galhos de árvores em risco imediato a pessoas ou a serviços públicos</vt:lpstr>
      <vt:lpstr>NBR 16.246-1: Restauração: recuperação da forma de árvores que foram severamente destopadas, vandalizadas ou danificadas</vt:lpstr>
      <vt:lpstr>NBR 16.246-1: Poda para vistas: corte de galhos selecionados para permitir uma vista específica de uma fachada, esquina, semáforo, etc.</vt:lpstr>
      <vt:lpstr>NBR 16.246-1: Poda para vistas: corte de galhos selecionados para permitir uma vista específica de uma fachada, esquina, semáforo, etc.</vt:lpstr>
      <vt:lpstr>NBR 16.246-1: Poda de raízes</vt:lpstr>
      <vt:lpstr>Procedimentos corretos</vt:lpstr>
      <vt:lpstr>PODA DE PALMEIRAS</vt:lpstr>
      <vt:lpstr>PODA DE PALMEIRAS</vt:lpstr>
      <vt:lpstr>Apresentação do PowerPoint</vt:lpstr>
      <vt:lpstr>Nunca usar ferramenta de impacto</vt:lpstr>
      <vt:lpstr>Galhos muito grossos</vt:lpstr>
      <vt:lpstr>NECROSES</vt:lpstr>
      <vt:lpstr>Lascas de cortes </vt:lpstr>
      <vt:lpstr>Não adianta amarrar madeira rachada</vt:lpstr>
      <vt:lpstr>ÉPOCA INDICADA PARA PODAS </vt:lpstr>
      <vt:lpstr>CUIDADOS COM A FAUNA ALOJADA EM ÁRVORES </vt:lpstr>
      <vt:lpstr>TÉCNICAS DE CORTES EM PODAS </vt:lpstr>
      <vt:lpstr>O que está errado nesta foto?</vt:lpstr>
      <vt:lpstr>Resposta: deve-se encostar na casca o lado da lâmina que recebe a afiação</vt:lpstr>
      <vt:lpstr>TÉCNICAS DE CORTES EM PODAS</vt:lpstr>
      <vt:lpstr>Apresentação do PowerPoint</vt:lpstr>
      <vt:lpstr>Apresentação do PowerPoint</vt:lpstr>
      <vt:lpstr>TÉCNICAS DE CORTES EM PODAS</vt:lpstr>
      <vt:lpstr>Apresentação do PowerPoint</vt:lpstr>
      <vt:lpstr>Apresentação do PowerPoint</vt:lpstr>
      <vt:lpstr>Apresentação do PowerPoint</vt:lpstr>
      <vt:lpstr>Top 10 16 dos absurdos em arborização</vt:lpstr>
      <vt:lpstr>Apresentação do PowerPoint</vt:lpstr>
      <vt:lpstr>Apresentação do PowerPoint</vt:lpstr>
      <vt:lpstr>Apresentação do PowerPoint</vt:lpstr>
      <vt:lpstr>Dendrocirurgia católica. Prova de que lacrar com cimento não resolve!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‘</vt:lpstr>
      <vt:lpstr>Apresentação do PowerPoint</vt:lpstr>
      <vt:lpstr>Apresentação do PowerPoint</vt:lpstr>
      <vt:lpstr>A Medalha de Bronze:</vt:lpstr>
      <vt:lpstr>A Medalha de Prata:</vt:lpstr>
      <vt:lpstr>A Medalha de Ouro:</vt:lpstr>
      <vt:lpstr>2012</vt:lpstr>
      <vt:lpstr>2015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Bagatini</dc:creator>
  <cp:lastModifiedBy>João Augusto Bagatin</cp:lastModifiedBy>
  <cp:revision>120</cp:revision>
  <dcterms:created xsi:type="dcterms:W3CDTF">2015-08-19T15:36:45Z</dcterms:created>
  <dcterms:modified xsi:type="dcterms:W3CDTF">2017-10-24T00:39:31Z</dcterms:modified>
</cp:coreProperties>
</file>